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9"/>
  </p:notesMasterIdLst>
  <p:sldIdLst>
    <p:sldId id="257" r:id="rId2"/>
    <p:sldId id="277" r:id="rId3"/>
    <p:sldId id="278" r:id="rId4"/>
    <p:sldId id="280" r:id="rId5"/>
    <p:sldId id="281" r:id="rId6"/>
    <p:sldId id="290" r:id="rId7"/>
    <p:sldId id="288" r:id="rId8"/>
    <p:sldId id="282" r:id="rId9"/>
    <p:sldId id="297" r:id="rId10"/>
    <p:sldId id="283" r:id="rId11"/>
    <p:sldId id="294" r:id="rId12"/>
    <p:sldId id="284" r:id="rId13"/>
    <p:sldId id="291" r:id="rId14"/>
    <p:sldId id="292" r:id="rId15"/>
    <p:sldId id="285" r:id="rId16"/>
    <p:sldId id="295" r:id="rId17"/>
    <p:sldId id="296" r:id="rId18"/>
  </p:sldIdLst>
  <p:sldSz cx="12192000" cy="6858000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ko Hajdinjak" initials="MH" lastIdx="3" clrIdx="0">
    <p:extLst>
      <p:ext uri="{19B8F6BF-5375-455C-9EA6-DF929625EA0E}">
        <p15:presenceInfo xmlns:p15="http://schemas.microsoft.com/office/powerpoint/2012/main" userId="Marko Hajdinjak" providerId="None"/>
      </p:ext>
    </p:extLst>
  </p:cmAuthor>
  <p:cmAuthor id="2" name="Zoya Damianova" initials="ZD" lastIdx="1" clrIdx="1">
    <p:extLst>
      <p:ext uri="{19B8F6BF-5375-455C-9EA6-DF929625EA0E}">
        <p15:presenceInfo xmlns:p15="http://schemas.microsoft.com/office/powerpoint/2012/main" userId="Zoya Damianov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39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3" autoAdjust="0"/>
    <p:restoredTop sz="66564" autoAdjust="0"/>
  </p:normalViewPr>
  <p:slideViewPr>
    <p:cSldViewPr snapToGrid="0">
      <p:cViewPr varScale="1">
        <p:scale>
          <a:sx n="72" d="100"/>
          <a:sy n="72" d="100"/>
        </p:scale>
        <p:origin x="216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070813-3DC2-45BB-9200-383142C0E714}" type="datetimeFigureOut">
              <a:rPr lang="bg-BG" smtClean="0"/>
              <a:t>5.11.21 г.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20D059-8DF0-48CD-BE51-CC8943585F5D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8285448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0D059-8DF0-48CD-BE51-CC8943585F5D}" type="slidenum">
              <a:rPr lang="bg-BG" smtClean="0"/>
              <a:t>1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6053465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20D059-8DF0-48CD-BE51-CC8943585F5D}" type="slidenum">
              <a:rPr lang="bg-BG" smtClean="0"/>
              <a:t>3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8744459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20D059-8DF0-48CD-BE51-CC8943585F5D}" type="slidenum">
              <a:rPr lang="bg-BG" smtClean="0"/>
              <a:t>8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101630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20D059-8DF0-48CD-BE51-CC8943585F5D}" type="slidenum">
              <a:rPr lang="bg-BG" smtClean="0"/>
              <a:t>9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0693654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20D059-8DF0-48CD-BE51-CC8943585F5D}" type="slidenum">
              <a:rPr lang="bg-BG" smtClean="0"/>
              <a:t>12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9963483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20D059-8DF0-48CD-BE51-CC8943585F5D}" type="slidenum">
              <a:rPr lang="bg-BG" smtClean="0"/>
              <a:t>13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6289771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20D059-8DF0-48CD-BE51-CC8943585F5D}" type="slidenum">
              <a:rPr lang="bg-BG" smtClean="0"/>
              <a:t>14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0074988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20D059-8DF0-48CD-BE51-CC8943585F5D}" type="slidenum">
              <a:rPr lang="bg-BG" smtClean="0"/>
              <a:t>15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7759079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20D059-8DF0-48CD-BE51-CC8943585F5D}" type="slidenum">
              <a:rPr lang="bg-BG" smtClean="0"/>
              <a:t>16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860664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60756-264B-416F-A329-A12A1492426A}" type="datetime1">
              <a:rPr lang="bg-BG" smtClean="0"/>
              <a:t>5.11.21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92F69-9F16-4F6B-8512-D1586CBB882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080967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F4788-CB39-459B-BDC8-A88062B54EFE}" type="datetime1">
              <a:rPr lang="bg-BG" smtClean="0"/>
              <a:t>5.11.21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92F69-9F16-4F6B-8512-D1586CBB882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655689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B50FB-3BF0-423B-9E81-D8439C237FFB}" type="datetime1">
              <a:rPr lang="bg-BG" smtClean="0"/>
              <a:t>5.11.21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92F69-9F16-4F6B-8512-D1586CBB882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153295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D05AA-A09C-448B-A7D6-35A5B2E69AA6}" type="datetime1">
              <a:rPr lang="bg-BG" smtClean="0"/>
              <a:t>5.11.21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92F69-9F16-4F6B-8512-D1586CBB882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120091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7891E-C5BC-45DB-A05F-3E456AB66401}" type="datetime1">
              <a:rPr lang="bg-BG" smtClean="0"/>
              <a:t>5.11.21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92F69-9F16-4F6B-8512-D1586CBB882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907812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07F49-C918-47E9-BAD8-95FB84192FEC}" type="datetime1">
              <a:rPr lang="bg-BG" smtClean="0"/>
              <a:t>5.11.21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92F69-9F16-4F6B-8512-D1586CBB882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118006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93A72-66A3-42D5-ABBC-F9655469E692}" type="datetime1">
              <a:rPr lang="bg-BG" smtClean="0"/>
              <a:t>5.11.21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92F69-9F16-4F6B-8512-D1586CBB882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679015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DA411-A628-4DA0-B4E2-E6EA7EE3EAC8}" type="datetime1">
              <a:rPr lang="bg-BG" smtClean="0"/>
              <a:t>5.11.21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92F69-9F16-4F6B-8512-D1586CBB882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758570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2CEA4-48CB-43B9-B10B-511687880A93}" type="datetime1">
              <a:rPr lang="bg-BG" smtClean="0"/>
              <a:t>5.11.21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92F69-9F16-4F6B-8512-D1586CBB882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993814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CEC26-208A-4BBD-B22C-EBC5C1499C70}" type="datetime1">
              <a:rPr lang="bg-BG" smtClean="0"/>
              <a:t>5.11.21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92F69-9F16-4F6B-8512-D1586CBB882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699699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2C4C3-BD9B-4D38-9DA4-ABCF6CC54E70}" type="datetime1">
              <a:rPr lang="bg-BG" smtClean="0"/>
              <a:t>5.11.21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92F69-9F16-4F6B-8512-D1586CBB882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483586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F32CC8-FC0B-4C29-BEFC-29CA46219DA7}" type="datetime1">
              <a:rPr lang="bg-BG" smtClean="0"/>
              <a:t>5.11.21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92F69-9F16-4F6B-8512-D1586CBB882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592977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gif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46413"/>
            <a:ext cx="10515600" cy="463055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bg-BG" b="1" dirty="0"/>
              <a:t>LEVERAGING LEADERSHIP FOR </a:t>
            </a:r>
            <a:endParaRPr lang="en-US" b="1" dirty="0"/>
          </a:p>
          <a:p>
            <a:pPr marL="0" indent="0" algn="ctr">
              <a:buNone/>
            </a:pPr>
            <a:r>
              <a:rPr lang="bg-BG" b="1" dirty="0"/>
              <a:t>RESPONSIBLE RESEARCH AND INNOVATION IN TERRITORIES</a:t>
            </a:r>
            <a:endParaRPr lang="bg-BG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l-GR" b="1" dirty="0"/>
              <a:t>Ομάδα Εστίασης</a:t>
            </a:r>
            <a:r>
              <a:rPr lang="en-US" dirty="0"/>
              <a:t>: </a:t>
            </a:r>
            <a:r>
              <a:rPr lang="el-GR" dirty="0"/>
              <a:t>Διαμορφωτές Πολιτικής</a:t>
            </a:r>
            <a:r>
              <a:rPr lang="en-US" dirty="0"/>
              <a:t> </a:t>
            </a:r>
            <a:r>
              <a:rPr lang="el-GR" dirty="0"/>
              <a:t>(</a:t>
            </a:r>
            <a:r>
              <a:rPr lang="en-US" dirty="0"/>
              <a:t>Policy makers)</a:t>
            </a:r>
          </a:p>
          <a:p>
            <a:pPr marL="0" indent="0">
              <a:buNone/>
            </a:pPr>
            <a:r>
              <a:rPr lang="el-GR" dirty="0"/>
              <a:t>Ημερομηνία</a:t>
            </a:r>
            <a:r>
              <a:rPr lang="en-US" dirty="0"/>
              <a:t>: 9/11/2021</a:t>
            </a:r>
          </a:p>
          <a:p>
            <a:pPr marL="0" indent="0">
              <a:buNone/>
            </a:pPr>
            <a:r>
              <a:rPr lang="el-GR" dirty="0"/>
              <a:t>Διοργάνωση</a:t>
            </a:r>
            <a:r>
              <a:rPr lang="en-US" dirty="0"/>
              <a:t>: </a:t>
            </a:r>
          </a:p>
          <a:p>
            <a:pPr marL="0" indent="0">
              <a:buNone/>
            </a:pPr>
            <a:r>
              <a:rPr lang="el-GR" dirty="0"/>
              <a:t>Πανεπιστήμιο Δυτικής Μακεδονίας</a:t>
            </a:r>
            <a:endParaRPr lang="en-US" dirty="0"/>
          </a:p>
          <a:p>
            <a:pPr marL="0" indent="0">
              <a:buNone/>
            </a:pPr>
            <a:r>
              <a:rPr lang="el-GR" dirty="0"/>
              <a:t>Περιφερειακή Ένωση Δήμων</a:t>
            </a:r>
            <a:r>
              <a:rPr lang="en-US" dirty="0"/>
              <a:t> </a:t>
            </a:r>
            <a:r>
              <a:rPr lang="el-GR" dirty="0"/>
              <a:t>Δυτικής Μακεδονίας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449823" y="6176962"/>
            <a:ext cx="7767484" cy="681037"/>
          </a:xfrm>
        </p:spPr>
        <p:txBody>
          <a:bodyPr/>
          <a:lstStyle/>
          <a:p>
            <a:pPr algn="l"/>
            <a:r>
              <a:rPr lang="en-US" dirty="0"/>
              <a:t>	This project has received funding from the European Union’s Horizon 2020</a:t>
            </a:r>
          </a:p>
          <a:p>
            <a:pPr algn="l"/>
            <a:r>
              <a:rPr lang="en-US" dirty="0"/>
              <a:t>	research and  	innovation </a:t>
            </a:r>
            <a:r>
              <a:rPr lang="en-US" dirty="0" err="1"/>
              <a:t>programme</a:t>
            </a:r>
            <a:r>
              <a:rPr lang="en-US" dirty="0"/>
              <a:t> under Grant Agreement No 101006439</a:t>
            </a:r>
            <a:endParaRPr lang="bg-BG" dirty="0"/>
          </a:p>
        </p:txBody>
      </p:sp>
      <p:pic>
        <p:nvPicPr>
          <p:cNvPr id="5" name="Picture 4" descr="https://europa.eu/european-union/sites/europaeu/files/docs/body/flag_white_low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5716" y="6274551"/>
            <a:ext cx="657225" cy="4394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614EA2B-752C-435C-8285-0808473FDF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52454" y="0"/>
            <a:ext cx="2639546" cy="1319773"/>
          </a:xfrm>
          <a:prstGeom prst="rect">
            <a:avLst/>
          </a:prstGeom>
        </p:spPr>
      </p:pic>
      <p:pic>
        <p:nvPicPr>
          <p:cNvPr id="7" name="Εικόνα 6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660A672D-B947-9F48-866F-24701ECCF2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2136101" cy="651164"/>
          </a:xfrm>
          <a:prstGeom prst="rect">
            <a:avLst/>
          </a:prstGeom>
        </p:spPr>
      </p:pic>
      <p:pic>
        <p:nvPicPr>
          <p:cNvPr id="8" name="Εικόνα 7">
            <a:extLst>
              <a:ext uri="{FF2B5EF4-FFF2-40B4-BE49-F238E27FC236}">
                <a16:creationId xmlns:a16="http://schemas.microsoft.com/office/drawing/2014/main" id="{6E8FD30E-723C-8143-800F-CD44B33EBA0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4327" y="8082"/>
            <a:ext cx="5771437" cy="63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2434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2B7D83-322F-4460-AF43-6B69217D7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933329" cy="1325563"/>
          </a:xfrm>
        </p:spPr>
        <p:txBody>
          <a:bodyPr>
            <a:normAutofit/>
          </a:bodyPr>
          <a:lstStyle/>
          <a:p>
            <a:r>
              <a:rPr lang="el-GR" dirty="0"/>
              <a:t>Ανάλυση </a:t>
            </a:r>
            <a:r>
              <a:rPr lang="en-US" dirty="0"/>
              <a:t>SWOT – </a:t>
            </a:r>
            <a:r>
              <a:rPr lang="el-GR" dirty="0"/>
              <a:t>εντοπισμός δυνατοτήτων και αδυναμιών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D33E34-AD96-4203-B73F-86C9B619A0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0688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l-GR" dirty="0"/>
              <a:t>Όσον αφορά </a:t>
            </a:r>
            <a:r>
              <a:rPr lang="el-GR" b="1" u="sng" dirty="0"/>
              <a:t>στα δυνατά σημεία</a:t>
            </a:r>
            <a:r>
              <a:rPr lang="el-GR" u="sng" dirty="0"/>
              <a:t>:</a:t>
            </a:r>
            <a:r>
              <a:rPr lang="el-GR" dirty="0"/>
              <a:t> </a:t>
            </a:r>
          </a:p>
          <a:p>
            <a:pPr algn="just"/>
            <a:r>
              <a:rPr lang="el-GR" dirty="0"/>
              <a:t>η </a:t>
            </a:r>
            <a:r>
              <a:rPr lang="el-GR" i="1" dirty="0"/>
              <a:t>Ανοικτή Πρόσβαση </a:t>
            </a:r>
            <a:r>
              <a:rPr lang="el-GR" dirty="0"/>
              <a:t>είναι το πιο σημαντικό κλειδί </a:t>
            </a:r>
            <a:r>
              <a:rPr lang="en-US" dirty="0"/>
              <a:t>RRI, </a:t>
            </a:r>
            <a:r>
              <a:rPr lang="el-GR" dirty="0"/>
              <a:t>το οποίο χρησιμοποιείται πλήρως για τα βασικά έγγραφα πολιτικής για την Ακαδημία, τις Επιχειρήσεις και την Κοινωνία των Πολιτών, όπως στο "Σχέδιο εμπλοκής των ενδιαφερομένων για τη ΔΜ</a:t>
            </a:r>
            <a:r>
              <a:rPr lang="en-US" dirty="0"/>
              <a:t>" </a:t>
            </a:r>
            <a:r>
              <a:rPr lang="el-GR" dirty="0"/>
              <a:t>και το "Περιφερειακό Επιχειρησιακό Πρόγραμμα ΔΜ</a:t>
            </a:r>
            <a:r>
              <a:rPr lang="en-US" dirty="0"/>
              <a:t>" </a:t>
            </a:r>
            <a:r>
              <a:rPr lang="el-GR" dirty="0"/>
              <a:t>που αντικατοπτρίζουν την εφαρμογή όλων των διαστάσεων </a:t>
            </a:r>
            <a:r>
              <a:rPr lang="en-US" dirty="0"/>
              <a:t>AIRR </a:t>
            </a:r>
            <a:r>
              <a:rPr lang="el-GR" dirty="0"/>
              <a:t>σε ικανοποιητικό επίπεδο, όσον αφορά τους τομείς πολιτικής της ενεργειακής μετάβασης. </a:t>
            </a:r>
          </a:p>
          <a:p>
            <a:pPr marL="0" indent="0" algn="just">
              <a:buNone/>
            </a:pPr>
            <a:r>
              <a:rPr lang="el-GR" dirty="0"/>
              <a:t>Όσον αφορά </a:t>
            </a:r>
            <a:r>
              <a:rPr lang="el-GR" b="1" u="sng" dirty="0"/>
              <a:t>στα αδύνατα σημεία</a:t>
            </a:r>
            <a:r>
              <a:rPr lang="el-GR" u="sng" dirty="0"/>
              <a:t>:</a:t>
            </a:r>
            <a:r>
              <a:rPr lang="el-GR" dirty="0"/>
              <a:t> </a:t>
            </a:r>
          </a:p>
          <a:p>
            <a:pPr algn="just"/>
            <a:r>
              <a:rPr lang="el-GR" dirty="0"/>
              <a:t>Σημαντικές αδυναμίες έχουν παρατηρηθεί στην έλλειψη συμμετοχής των κοινωνικών παραγόντων στη </a:t>
            </a:r>
            <a:r>
              <a:rPr lang="el-GR" dirty="0" err="1"/>
              <a:t>μετα-λιγνιτική</a:t>
            </a:r>
            <a:r>
              <a:rPr lang="el-GR" dirty="0"/>
              <a:t> εποχή και στην </a:t>
            </a:r>
            <a:r>
              <a:rPr lang="el-GR" i="1" dirty="0"/>
              <a:t>έλλειψη συνεργασίας</a:t>
            </a:r>
            <a:r>
              <a:rPr lang="el-GR" dirty="0"/>
              <a:t> μεταξύ των κύριων ενδιαφερομένων.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0C5D5F-FEA0-4A49-A61B-0A1D961ED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3A7FE5-A685-488B-8D92-3CB64708C2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2454" y="0"/>
            <a:ext cx="2639546" cy="1319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9553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2B7D83-322F-4460-AF43-6B69217D7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933329" cy="1325563"/>
          </a:xfrm>
        </p:spPr>
        <p:txBody>
          <a:bodyPr>
            <a:normAutofit/>
          </a:bodyPr>
          <a:lstStyle/>
          <a:p>
            <a:r>
              <a:rPr lang="el-GR" dirty="0"/>
              <a:t>Ανάλυση </a:t>
            </a:r>
            <a:r>
              <a:rPr lang="en-US" dirty="0"/>
              <a:t>SWOT – </a:t>
            </a:r>
            <a:r>
              <a:rPr lang="el-GR" dirty="0"/>
              <a:t>εντοπισμός ευκαιριών και απειλών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D33E34-AD96-4203-B73F-86C9B619A0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l-GR" dirty="0"/>
              <a:t>Όσον αφορά </a:t>
            </a:r>
            <a:r>
              <a:rPr lang="el-GR" b="1" u="sng" dirty="0"/>
              <a:t>στις ευκαιρίες</a:t>
            </a:r>
            <a:r>
              <a:rPr lang="el-GR" u="sng" dirty="0"/>
              <a:t>:</a:t>
            </a:r>
            <a:r>
              <a:rPr lang="el-GR" dirty="0"/>
              <a:t> </a:t>
            </a:r>
          </a:p>
          <a:p>
            <a:pPr algn="just"/>
            <a:r>
              <a:rPr lang="el-GR" dirty="0"/>
              <a:t>Ευκαιρίες αναδεικνύονται στην υλοποίηση του ψηφιακού μετασχηματισμού της περιοχής, της περιβαλλοντικής αποκατάστασης και της μακροπρόθεσμης επενδυτικής ανάπτυξης που ήδη προβλέπεται στο Ταμείο Δίκαιης Μετάβασης. </a:t>
            </a:r>
          </a:p>
          <a:p>
            <a:pPr marL="0" indent="0" algn="just">
              <a:buNone/>
            </a:pPr>
            <a:r>
              <a:rPr lang="el-GR" dirty="0"/>
              <a:t>Όσον αφορά </a:t>
            </a:r>
            <a:r>
              <a:rPr lang="el-GR" b="1" u="sng" dirty="0"/>
              <a:t>στις απειλές</a:t>
            </a:r>
            <a:r>
              <a:rPr lang="el-GR" u="sng" dirty="0"/>
              <a:t>:</a:t>
            </a:r>
            <a:r>
              <a:rPr lang="el-GR" dirty="0"/>
              <a:t> </a:t>
            </a:r>
          </a:p>
          <a:p>
            <a:pPr algn="just"/>
            <a:r>
              <a:rPr lang="el-GR" dirty="0"/>
              <a:t>Οι απειλές αφορούν κυρίως την έλλειψη προόδου των προγραμματισμένων σχεδίων μετά τη μετάβαση, τις μονομερείς προγραμματισμένες επενδύσεις που δεν είναι εντάσεως εργασίας (π.χ. </a:t>
            </a:r>
            <a:r>
              <a:rPr lang="el-GR" dirty="0" err="1"/>
              <a:t>φωτοβολταϊκά</a:t>
            </a:r>
            <a:r>
              <a:rPr lang="el-GR" dirty="0"/>
              <a:t>) και τους δυσλειτουργικούς και αναποτελεσματικούς μηχανισμούς διακυβέρνησης της δίκαιης μετάβασης.</a:t>
            </a:r>
            <a:endParaRPr lang="en-US" dirty="0"/>
          </a:p>
          <a:p>
            <a:pPr algn="just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0C5D5F-FEA0-4A49-A61B-0A1D961ED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3A7FE5-A685-488B-8D92-3CB64708C2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2454" y="0"/>
            <a:ext cx="2639546" cy="1319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1431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2B7D83-322F-4460-AF43-6B69217D7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714254" cy="1325563"/>
          </a:xfrm>
        </p:spPr>
        <p:txBody>
          <a:bodyPr>
            <a:normAutofit fontScale="90000"/>
          </a:bodyPr>
          <a:lstStyle/>
          <a:p>
            <a:r>
              <a:rPr lang="el-GR" dirty="0"/>
              <a:t>Ανάλυση </a:t>
            </a:r>
            <a:r>
              <a:rPr lang="en-US" dirty="0"/>
              <a:t>TOWS – </a:t>
            </a:r>
            <a:r>
              <a:rPr lang="el-GR" dirty="0"/>
              <a:t>αντιστοίχιση απειλών, ευκαιριών, αδυναμιών και δυνατών σημείων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D33E34-AD96-4203-B73F-86C9B619A0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5012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el-GR" b="1" u="sng" dirty="0"/>
              <a:t>1Η ΠΟΛΙΤΙΚΗ</a:t>
            </a:r>
            <a:r>
              <a:rPr lang="en-US" b="1" u="sng" dirty="0"/>
              <a:t> </a:t>
            </a:r>
            <a:r>
              <a:rPr lang="el-GR" b="1" u="sng" dirty="0"/>
              <a:t>ΕΣΤΙΑΣΗΣ:</a:t>
            </a:r>
            <a:r>
              <a:rPr lang="el-GR" b="1" dirty="0"/>
              <a:t> Δημιουργία μιας στρατηγικής εμπλοκής των ενδιαφερομένων κατά τη διάρκεια του οδικού χάρτη ενεργειακής μετάβασης»</a:t>
            </a:r>
          </a:p>
          <a:p>
            <a:pPr marL="0" indent="0" algn="just">
              <a:buNone/>
            </a:pPr>
            <a:endParaRPr lang="el-GR" dirty="0"/>
          </a:p>
          <a:p>
            <a:pPr algn="just"/>
            <a:r>
              <a:rPr lang="el-GR" dirty="0"/>
              <a:t>Ανάπτυξη υποστηρικτικών ψηφιακών υποδομών και υπηρεσιών έξυπνων κοινοτήτων.</a:t>
            </a:r>
          </a:p>
          <a:p>
            <a:pPr algn="just"/>
            <a:r>
              <a:rPr lang="el-GR" dirty="0"/>
              <a:t>«Αναβάθμιση των δεξιοτήτων και επανεκπαίδευση (</a:t>
            </a:r>
            <a:r>
              <a:rPr lang="en-US" dirty="0"/>
              <a:t>upskilling &amp; reskilling) </a:t>
            </a:r>
            <a:r>
              <a:rPr lang="el-GR" dirty="0"/>
              <a:t>των εργαζομένων των εταιρειών που χρειάζονται υποστήριξη για τη μετάβασή τους στην οικονομία μηδενικών ρύπων».</a:t>
            </a:r>
          </a:p>
          <a:p>
            <a:pPr algn="just"/>
            <a:r>
              <a:rPr lang="el-GR" dirty="0"/>
              <a:t>«Ανάπτυξη πλαισίου κοινωνικής ασφάλειας».</a:t>
            </a:r>
          </a:p>
          <a:p>
            <a:pPr algn="just"/>
            <a:r>
              <a:rPr lang="el-GR" dirty="0"/>
              <a:t>«Αποκατάσταση υποβαθμισμένων περιοχών και εγκαταστάσεων και αλλαγή χρήσης τους».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0C5D5F-FEA0-4A49-A61B-0A1D961ED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3A7FE5-A685-488B-8D92-3CB64708C2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2454" y="0"/>
            <a:ext cx="2639546" cy="1319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8095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2B7D83-322F-4460-AF43-6B69217D75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Ανάλυση </a:t>
            </a:r>
            <a:r>
              <a:rPr lang="en-US" dirty="0"/>
              <a:t>TOWS – </a:t>
            </a:r>
            <a:r>
              <a:rPr lang="el-GR" dirty="0"/>
              <a:t>αντιστοίχιση απειλών, ευκαιριών, αδυναμιών και δυνατών σημείων</a:t>
            </a:r>
            <a:br>
              <a:rPr lang="el-GR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D33E34-AD96-4203-B73F-86C9B619A0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l-GR" b="1" u="sng" dirty="0"/>
              <a:t>2</a:t>
            </a:r>
            <a:r>
              <a:rPr lang="el-GR" b="1" u="sng" baseline="30000" dirty="0"/>
              <a:t>Η</a:t>
            </a:r>
            <a:r>
              <a:rPr lang="el-GR" b="1" u="sng" dirty="0"/>
              <a:t> ΠΟΛΙΤΙΚΗ ΕΣΤΙΑΣΗΣ:</a:t>
            </a:r>
            <a:r>
              <a:rPr lang="el-GR" b="1" dirty="0"/>
              <a:t> Ενίσχυση των συστημάτων χάραξης πολιτικής που περιλαμβάνουν διαφορετικούς τρόπους εδαφικής διακυβέρνησης της στρατηγικής ενεργειακής μετάβασης.</a:t>
            </a:r>
          </a:p>
          <a:p>
            <a:pPr marL="0" indent="0" algn="just">
              <a:buNone/>
            </a:pPr>
            <a:endParaRPr lang="el-GR" dirty="0"/>
          </a:p>
          <a:p>
            <a:pPr algn="just"/>
            <a:r>
              <a:rPr lang="el-GR" dirty="0"/>
              <a:t>«Ανάπτυξη ενός αποτελεσματικού συστήματος διακυβέρνησης δίκαιης μετάβασης με τη συμμετοχή περιφερειακών δομών στη διακυβέρνηση».</a:t>
            </a:r>
          </a:p>
          <a:p>
            <a:pPr algn="just"/>
            <a:r>
              <a:rPr lang="el-GR" dirty="0"/>
              <a:t>«Ενίσχυση καινοτόμων ενεργειακών τεχνολογιών».</a:t>
            </a:r>
          </a:p>
          <a:p>
            <a:pPr algn="just"/>
            <a:r>
              <a:rPr lang="el-GR" dirty="0"/>
              <a:t>«Σύνδεση της έρευνας με την παραγωγή, προώθηση της νεοφυούς επιχειρηματικότητας και δημιουργία παρεπόμενων επιχειρήσεων».</a:t>
            </a:r>
          </a:p>
          <a:p>
            <a:pPr algn="just"/>
            <a:r>
              <a:rPr lang="el-GR" dirty="0"/>
              <a:t>«Ανάπτυξη αποτελεσματικού κοινωνικού διαλόγου μεταξύ των παραγόντων της τετραπλής έλικας»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0C5D5F-FEA0-4A49-A61B-0A1D961ED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3A7FE5-A685-488B-8D92-3CB64708C2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2454" y="0"/>
            <a:ext cx="2639546" cy="1319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7343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2B7D83-322F-4460-AF43-6B69217D7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2389"/>
            <a:ext cx="8714254" cy="1325563"/>
          </a:xfrm>
        </p:spPr>
        <p:txBody>
          <a:bodyPr>
            <a:normAutofit fontScale="90000"/>
          </a:bodyPr>
          <a:lstStyle/>
          <a:p>
            <a:r>
              <a:rPr lang="el-GR" dirty="0"/>
              <a:t>Ανάλυση </a:t>
            </a:r>
            <a:r>
              <a:rPr lang="en-US" dirty="0"/>
              <a:t>TOWS – </a:t>
            </a:r>
            <a:r>
              <a:rPr lang="el-GR" dirty="0"/>
              <a:t>αντιστοίχιση απειλών, ευκαιριών, αδυναμιών και δυνατών σημείων</a:t>
            </a:r>
            <a:br>
              <a:rPr lang="el-GR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D33E34-AD96-4203-B73F-86C9B619A0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el-GR" b="1" u="sng" dirty="0"/>
              <a:t>3</a:t>
            </a:r>
            <a:r>
              <a:rPr lang="el-GR" b="1" u="sng" baseline="30000" dirty="0"/>
              <a:t>Η</a:t>
            </a:r>
            <a:r>
              <a:rPr lang="el-GR" b="1" u="sng" dirty="0"/>
              <a:t> ΠΟΛΙΤΙΚΗ ΕΣΤΙΑΣΗΣ:</a:t>
            </a:r>
            <a:r>
              <a:rPr lang="el-GR" b="1" dirty="0"/>
              <a:t> Δημιουργία μιας μεθοδολογίας με στόχο την ομαλή και καινοτόμο μετάβαση προς ένα εναλλακτικό αναπτυξιακό «παράδειγμα»</a:t>
            </a:r>
          </a:p>
          <a:p>
            <a:pPr marL="0" indent="0" algn="just">
              <a:buNone/>
            </a:pPr>
            <a:endParaRPr lang="el-GR" b="1" dirty="0"/>
          </a:p>
          <a:p>
            <a:pPr algn="just"/>
            <a:r>
              <a:rPr lang="el-GR" dirty="0"/>
              <a:t>«Μετασχηματισμός και ενίσχυση της ανταγωνιστικότητας των υφιστάμενων εταιρειών που χρειάζονται υποστήριξη για τη μετάβασή τους σε μια οικονομία μηδενικών εκπομπών έως το 2030».</a:t>
            </a:r>
          </a:p>
          <a:p>
            <a:pPr algn="just"/>
            <a:r>
              <a:rPr lang="el-GR" dirty="0"/>
              <a:t>«Ίδρυση και προσέλκυση νέων εταιρειών που δημιουργούν θέσεις εργασίας και οδηγούν σε οικονομική διαφοροποίηση, εκσυγχρονισμό και μετασχηματισμό του υπάρχοντος μοντέλου παραγωγής».</a:t>
            </a:r>
          </a:p>
          <a:p>
            <a:pPr algn="just"/>
            <a:r>
              <a:rPr lang="el-GR" dirty="0"/>
              <a:t>«Βελτίωση της ενεργειακής απόδοσης στα δημόσια κτίρια και ενίσχυση ενεργειακών κοινοτήτων»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0C5D5F-FEA0-4A49-A61B-0A1D961ED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3A7FE5-A685-488B-8D92-3CB64708C2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2454" y="0"/>
            <a:ext cx="2639546" cy="1319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7876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2B7D83-322F-4460-AF43-6B69217D7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627" y="174812"/>
            <a:ext cx="10515600" cy="1325563"/>
          </a:xfrm>
        </p:spPr>
        <p:txBody>
          <a:bodyPr/>
          <a:lstStyle/>
          <a:p>
            <a:r>
              <a:rPr lang="el-GR" dirty="0"/>
              <a:t>Ερωτήσεις για συζήτηση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D33E34-AD96-4203-B73F-86C9B619A0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349" y="1333220"/>
            <a:ext cx="11551024" cy="5132200"/>
          </a:xfrm>
        </p:spPr>
        <p:txBody>
          <a:bodyPr>
            <a:noAutofit/>
          </a:bodyPr>
          <a:lstStyle/>
          <a:p>
            <a:pPr marL="180000" lvl="0" algn="just">
              <a:spcBef>
                <a:spcPts val="0"/>
              </a:spcBef>
            </a:pPr>
            <a:r>
              <a:rPr lang="el-GR" sz="3200" dirty="0"/>
              <a:t>Ποιο είναι το όραμά σας για την ανάπτυξη της περιφέρειάς σας στους επιλεγμένους τομείς πολιτικής έως το 2030 (2050);</a:t>
            </a:r>
          </a:p>
          <a:p>
            <a:pPr marL="0" lvl="0" indent="0" algn="just">
              <a:spcBef>
                <a:spcPts val="0"/>
              </a:spcBef>
              <a:buNone/>
            </a:pPr>
            <a:endParaRPr lang="el-GR" sz="3200" dirty="0"/>
          </a:p>
          <a:p>
            <a:pPr marL="180000" lvl="0" algn="just">
              <a:spcBef>
                <a:spcPts val="0"/>
              </a:spcBef>
            </a:pPr>
            <a:r>
              <a:rPr lang="el-GR" sz="3200" dirty="0"/>
              <a:t>Ποιες είναι οι αλλαγές που πρέπει να εφαρμόσει η περιφέρειά σας για να επιτύχει αυτό το όραμα; Ποιες είναι οι στρατηγικές προτεραιότητες πολιτικής που απορρέουν από το όραμα;</a:t>
            </a:r>
          </a:p>
          <a:p>
            <a:pPr marL="0" lvl="0" indent="0" algn="just">
              <a:spcBef>
                <a:spcPts val="0"/>
              </a:spcBef>
              <a:buNone/>
            </a:pPr>
            <a:endParaRPr lang="el-GR" sz="3200" dirty="0"/>
          </a:p>
          <a:p>
            <a:pPr marL="180000" lvl="0" algn="just">
              <a:spcBef>
                <a:spcPts val="0"/>
              </a:spcBef>
            </a:pPr>
            <a:r>
              <a:rPr lang="el-GR" sz="3200" dirty="0"/>
              <a:t>Πώς το πλαίσιο </a:t>
            </a:r>
            <a:r>
              <a:rPr lang="en-GB" sz="3200" dirty="0"/>
              <a:t>RRI </a:t>
            </a:r>
            <a:r>
              <a:rPr lang="el-GR" sz="3200" dirty="0"/>
              <a:t>ή τα μεμονωμένα </a:t>
            </a:r>
            <a:r>
              <a:rPr lang="el-GR" sz="3200" b="1" dirty="0"/>
              <a:t>κλειδιά </a:t>
            </a:r>
            <a:r>
              <a:rPr lang="en-GB" sz="3200" b="1" dirty="0"/>
              <a:t>RRI (</a:t>
            </a:r>
            <a:r>
              <a:rPr lang="el-GR" sz="3200" b="1" dirty="0"/>
              <a:t>δημόσια δέσμευση, ανοιχτή πρόσβαση, ισότητα των φύλων, επιστημονική εκπαίδευση, ηθική) </a:t>
            </a:r>
            <a:r>
              <a:rPr lang="el-GR" sz="3200" dirty="0"/>
              <a:t>θα μπορούσαν να υποστηρίξουν τη διαδικασία της αλλαγής;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3A7FE5-A685-488B-8D92-3CB64708C2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2454" y="0"/>
            <a:ext cx="2639546" cy="1319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5656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2B7D83-322F-4460-AF43-6B69217D7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627" y="174812"/>
            <a:ext cx="10515600" cy="1325563"/>
          </a:xfrm>
        </p:spPr>
        <p:txBody>
          <a:bodyPr/>
          <a:lstStyle/>
          <a:p>
            <a:r>
              <a:rPr lang="el-GR" dirty="0"/>
              <a:t>Ερωτήσεις για συζήτηση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D33E34-AD96-4203-B73F-86C9B619A0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676" y="1725800"/>
            <a:ext cx="11900647" cy="5132200"/>
          </a:xfrm>
        </p:spPr>
        <p:txBody>
          <a:bodyPr>
            <a:noAutofit/>
          </a:bodyPr>
          <a:lstStyle/>
          <a:p>
            <a:pPr marL="180000" lvl="0" algn="just">
              <a:spcBef>
                <a:spcPts val="0"/>
              </a:spcBef>
            </a:pPr>
            <a:r>
              <a:rPr lang="el-GR" sz="2600" dirty="0"/>
              <a:t>Πώς θα μπορούσε η ενσωμάτωση των </a:t>
            </a:r>
            <a:r>
              <a:rPr lang="el-GR" sz="2600" b="1" dirty="0"/>
              <a:t>διαστάσεων </a:t>
            </a:r>
            <a:r>
              <a:rPr lang="en-GB" sz="2600" b="1" dirty="0"/>
              <a:t>AIRR </a:t>
            </a:r>
            <a:r>
              <a:rPr lang="en-GB" sz="2600" dirty="0"/>
              <a:t>(</a:t>
            </a:r>
            <a:r>
              <a:rPr lang="el-GR" sz="2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Πρόβλεψη/Προσδοκία, Επιστήμη &amp; Καινοτομία χωρίς Αποκλεισμούς, </a:t>
            </a:r>
            <a:r>
              <a:rPr lang="el-GR" sz="26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Αντανακλαστικότητα</a:t>
            </a:r>
            <a:r>
              <a:rPr lang="el-GR" sz="2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l-GR" sz="26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Ανταποκρισιμότητα</a:t>
            </a:r>
            <a:r>
              <a:rPr lang="el-GR" sz="2600" dirty="0"/>
              <a:t>) να υποστηρίξει τη διαδικασία της αλλαγής;</a:t>
            </a:r>
          </a:p>
          <a:p>
            <a:pPr marL="0" lvl="0" indent="0" algn="just">
              <a:spcBef>
                <a:spcPts val="0"/>
              </a:spcBef>
              <a:buNone/>
            </a:pPr>
            <a:endParaRPr lang="el-GR" sz="2600" dirty="0"/>
          </a:p>
          <a:p>
            <a:pPr marL="180000" lvl="0" algn="just">
              <a:spcBef>
                <a:spcPts val="0"/>
              </a:spcBef>
            </a:pPr>
            <a:r>
              <a:rPr lang="el-GR" sz="2600" dirty="0"/>
              <a:t>Πώς αντιλαμβάνεστε τον ρόλο σας ως </a:t>
            </a:r>
            <a:r>
              <a:rPr lang="en-US" sz="2600" dirty="0"/>
              <a:t>policy makers </a:t>
            </a:r>
            <a:r>
              <a:rPr lang="el-GR" sz="2600" dirty="0"/>
              <a:t>στη διαδικασία αυτής της αλλαγής για την επίτευξη των καθορισμένων προτεραιοτήτων πολιτικής;</a:t>
            </a:r>
          </a:p>
          <a:p>
            <a:pPr marL="0" lvl="0" indent="0" algn="just">
              <a:spcBef>
                <a:spcPts val="0"/>
              </a:spcBef>
              <a:buNone/>
            </a:pPr>
            <a:endParaRPr lang="el-GR" sz="2600" dirty="0"/>
          </a:p>
          <a:p>
            <a:pPr marL="180000" lvl="0" algn="just">
              <a:spcBef>
                <a:spcPts val="0"/>
              </a:spcBef>
            </a:pPr>
            <a:r>
              <a:rPr lang="el-GR" sz="2600" dirty="0"/>
              <a:t>Πώς  θα μπορούσατε να συνεργαστείτε με τις άλλες ομάδες ενδιαφερομένων (Πανεπιστήμια, Επιχειρήσεις, Κοινωνία των Πολιτών και </a:t>
            </a:r>
            <a:r>
              <a:rPr lang="en-US" sz="2600" dirty="0"/>
              <a:t>NGOs</a:t>
            </a:r>
            <a:r>
              <a:rPr lang="el-GR" sz="2600" dirty="0"/>
              <a:t>) στη διαδικασία της αλλαγής;</a:t>
            </a:r>
          </a:p>
          <a:p>
            <a:pPr marL="0" lvl="0" indent="0" algn="just">
              <a:spcBef>
                <a:spcPts val="0"/>
              </a:spcBef>
              <a:buNone/>
            </a:pPr>
            <a:endParaRPr lang="el-GR" sz="2600" dirty="0"/>
          </a:p>
          <a:p>
            <a:pPr marL="180000" lvl="0" algn="just">
              <a:spcBef>
                <a:spcPts val="0"/>
              </a:spcBef>
            </a:pPr>
            <a:r>
              <a:rPr lang="el-GR" sz="2600" dirty="0"/>
              <a:t>Συστάσεις για την ενσωμάτωση των κλειδιών </a:t>
            </a:r>
            <a:r>
              <a:rPr lang="en-GB" sz="2600" dirty="0"/>
              <a:t>RRI </a:t>
            </a:r>
            <a:r>
              <a:rPr lang="el-GR" sz="2600" dirty="0"/>
              <a:t>και των διαστάσεων </a:t>
            </a:r>
            <a:r>
              <a:rPr lang="en-GB" sz="2600" dirty="0"/>
              <a:t>AIRR </a:t>
            </a:r>
            <a:r>
              <a:rPr lang="el-GR" sz="2600" dirty="0"/>
              <a:t>στις καθορισμένες στρατηγικές προτεραιότητες πολιτικής.</a:t>
            </a:r>
            <a:endParaRPr lang="en-US" sz="2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3A7FE5-A685-488B-8D92-3CB64708C2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2454" y="0"/>
            <a:ext cx="2639546" cy="1319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0391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9DC3E79-5FD4-2547-AD1D-0BCD0C4FD0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9248" y="2868705"/>
            <a:ext cx="10654552" cy="33082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3600" b="1" i="1" dirty="0">
                <a:solidFill>
                  <a:schemeClr val="accent6">
                    <a:lumMod val="50000"/>
                  </a:schemeClr>
                </a:solidFill>
              </a:rPr>
              <a:t>ΣΑΣ ΕΥΧΑΡΙΣΤΟΥΜΕ ΠΟΛΥ ΓΙΑ ΤΗ ΣΥΜΜΕΤΟΧΗ ΣΑΣ!</a:t>
            </a:r>
          </a:p>
        </p:txBody>
      </p:sp>
    </p:spTree>
    <p:extLst>
      <p:ext uri="{BB962C8B-B14F-4D97-AF65-F5344CB8AC3E}">
        <p14:creationId xmlns:p14="http://schemas.microsoft.com/office/powerpoint/2010/main" val="2227095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2B7D83-322F-4460-AF43-6B69217D75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ΣΥΝΕΡΓΑΤΙΚΟ ΣΧΗΜΑ</a:t>
            </a:r>
            <a:r>
              <a:rPr lang="en-US" dirty="0"/>
              <a:t> RRI-LEADERS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D33E34-AD96-4203-B73F-86C9B619A0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2282"/>
            <a:ext cx="10515600" cy="4724681"/>
          </a:xfrm>
        </p:spPr>
        <p:txBody>
          <a:bodyPr>
            <a:normAutofit fontScale="85000" lnSpcReduction="20000"/>
          </a:bodyPr>
          <a:lstStyle/>
          <a:p>
            <a:pPr marL="457200" lvl="1" indent="0">
              <a:buNone/>
            </a:pPr>
            <a:r>
              <a:rPr lang="el-GR" dirty="0"/>
              <a:t>9 εταίροι από 5 ευρωπαϊκές χώρες, εκ των οποίων:</a:t>
            </a:r>
            <a:endParaRPr lang="en-US" dirty="0"/>
          </a:p>
          <a:p>
            <a:pPr marL="457200" lvl="1" indent="0">
              <a:buNone/>
            </a:pPr>
            <a:endParaRPr lang="el-GR" dirty="0"/>
          </a:p>
          <a:p>
            <a:pPr lvl="1">
              <a:buFont typeface="Wingdings" pitchFamily="2" charset="2"/>
              <a:buChar char="ü"/>
            </a:pPr>
            <a:r>
              <a:rPr lang="el-GR" b="1" dirty="0"/>
              <a:t>5 μεθοδολογικοί εταίροι</a:t>
            </a:r>
            <a:r>
              <a:rPr lang="en-US" b="1" dirty="0"/>
              <a:t>:</a:t>
            </a:r>
          </a:p>
          <a:p>
            <a:pPr lvl="1">
              <a:buFont typeface="Wingdings" pitchFamily="2" charset="2"/>
              <a:buChar char="ü"/>
            </a:pPr>
            <a:endParaRPr lang="el-GR" b="1" dirty="0"/>
          </a:p>
          <a:p>
            <a:pPr marL="914400" lvl="1" indent="-457200">
              <a:buFont typeface="+mj-lt"/>
              <a:buAutoNum type="arabicPeriod"/>
            </a:pPr>
            <a:r>
              <a:rPr lang="el-GR" dirty="0"/>
              <a:t>Ταμείο Εφαρμοσμένης Έρευνας και Επικοινωνιών</a:t>
            </a:r>
          </a:p>
          <a:p>
            <a:pPr marL="914400" lvl="1" indent="-457200">
              <a:buFont typeface="+mj-lt"/>
              <a:buAutoNum type="arabicPeriod"/>
            </a:pPr>
            <a:r>
              <a:rPr lang="el-GR" dirty="0"/>
              <a:t>Πανεπιστήμιο Δυτικής Μακεδονίας</a:t>
            </a:r>
          </a:p>
          <a:p>
            <a:pPr marL="914400" lvl="1" indent="-457200">
              <a:buFont typeface="+mj-lt"/>
              <a:buAutoNum type="arabicPeriod"/>
            </a:pPr>
            <a:r>
              <a:rPr lang="el-GR" dirty="0"/>
              <a:t>Πανεπιστήμιο Εφαρμοσμένων Επιστημών της Ζυρίχης, Διεθνές Ινστιτούτο Διαχείρισης, Κέντρο Εταιρικής Υπευθυνότητας</a:t>
            </a:r>
          </a:p>
          <a:p>
            <a:pPr marL="914400" lvl="1" indent="-457200">
              <a:buFont typeface="+mj-lt"/>
              <a:buAutoNum type="arabicPeriod"/>
            </a:pPr>
            <a:r>
              <a:rPr lang="el-GR" dirty="0"/>
              <a:t>Το Ίδρυμα Τεχνολογικού Συμβουλίου της Δανίας</a:t>
            </a:r>
          </a:p>
          <a:p>
            <a:pPr marL="914400" lvl="1" indent="-457200">
              <a:buFont typeface="+mj-lt"/>
              <a:buAutoNum type="arabicPeriod"/>
            </a:pPr>
            <a:r>
              <a:rPr lang="el-GR" dirty="0"/>
              <a:t>Το </a:t>
            </a:r>
            <a:r>
              <a:rPr lang="el-GR" dirty="0" err="1"/>
              <a:t>Καταλανικό</a:t>
            </a:r>
            <a:r>
              <a:rPr lang="el-GR" dirty="0"/>
              <a:t> Ίδρυμα Έρευνας και Καινοτομίας</a:t>
            </a:r>
            <a:endParaRPr lang="en-US" dirty="0"/>
          </a:p>
          <a:p>
            <a:pPr marL="457200" lvl="1" indent="0">
              <a:buNone/>
            </a:pPr>
            <a:endParaRPr lang="el-GR" dirty="0"/>
          </a:p>
          <a:p>
            <a:pPr lvl="1">
              <a:buFont typeface="Wingdings" pitchFamily="2" charset="2"/>
              <a:buChar char="ü"/>
            </a:pPr>
            <a:r>
              <a:rPr lang="el-GR" b="1" dirty="0"/>
              <a:t>4 εδαφικοί εταίροι</a:t>
            </a:r>
            <a:r>
              <a:rPr lang="el-GR" dirty="0"/>
              <a:t>:</a:t>
            </a:r>
            <a:endParaRPr lang="en-US" dirty="0"/>
          </a:p>
          <a:p>
            <a:pPr lvl="1">
              <a:buFont typeface="Wingdings" pitchFamily="2" charset="2"/>
              <a:buChar char="ü"/>
            </a:pPr>
            <a:endParaRPr lang="el-GR" dirty="0"/>
          </a:p>
          <a:p>
            <a:pPr marL="914400" lvl="1" indent="-457200">
              <a:buFont typeface="+mj-lt"/>
              <a:buAutoNum type="arabicPeriod"/>
            </a:pPr>
            <a:r>
              <a:rPr lang="el-GR" dirty="0"/>
              <a:t>Περιφερειακή Ένωση Δήμων Δυτικής Μακεδονίας (</a:t>
            </a:r>
            <a:r>
              <a:rPr lang="en-US" dirty="0"/>
              <a:t>LGA-WM)</a:t>
            </a:r>
          </a:p>
          <a:p>
            <a:pPr marL="914400" lvl="1" indent="-457200">
              <a:buFont typeface="+mj-lt"/>
              <a:buAutoNum type="arabicPeriod"/>
            </a:pPr>
            <a:r>
              <a:rPr lang="el-GR" dirty="0"/>
              <a:t>Αναπτυξιακός Σύνδεσμος Σόφιας</a:t>
            </a:r>
          </a:p>
          <a:p>
            <a:pPr marL="914400" lvl="1" indent="-457200">
              <a:buFont typeface="+mj-lt"/>
              <a:buAutoNum type="arabicPeriod"/>
            </a:pPr>
            <a:r>
              <a:rPr lang="el-GR" dirty="0"/>
              <a:t>Δήμος </a:t>
            </a:r>
            <a:r>
              <a:rPr lang="en-US" dirty="0" err="1"/>
              <a:t>Thalwil</a:t>
            </a: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l-GR" dirty="0"/>
              <a:t>Οργανισμός Οικονομικής Ανάπτυξης του Δημοτικού Συμβουλίου </a:t>
            </a:r>
            <a:r>
              <a:rPr lang="en-US" dirty="0"/>
              <a:t>Sabadell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0C5D5F-FEA0-4A49-A61B-0A1D961ED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3A7FE5-A685-488B-8D92-3CB64708C2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2454" y="0"/>
            <a:ext cx="2639546" cy="1319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5880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2B7D83-322F-4460-AF43-6B69217D75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cap="all" dirty="0"/>
              <a:t>ΚΥΡΙΟΙ ΣΤΟΧΟΙ</a:t>
            </a:r>
            <a:br>
              <a:rPr lang="bg-BG" dirty="0">
                <a:solidFill>
                  <a:srgbClr val="0070C0"/>
                </a:solidFill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D33E34-AD96-4203-B73F-86C9B619A0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471" y="1519518"/>
            <a:ext cx="10515600" cy="4836832"/>
          </a:xfrm>
        </p:spPr>
        <p:txBody>
          <a:bodyPr>
            <a:normAutofit fontScale="92500" lnSpcReduction="20000"/>
          </a:bodyPr>
          <a:lstStyle/>
          <a:p>
            <a:pPr lvl="1" algn="just">
              <a:buFont typeface="Wingdings" panose="05000000000000000000" pitchFamily="2" charset="2"/>
              <a:buChar char="ü"/>
            </a:pPr>
            <a:r>
              <a:rPr lang="el-GR" sz="2800" dirty="0"/>
              <a:t>Να παρέχει τη γνώση και τα εργαλεία στους εδαφικούς παράγοντες για την ανάπτυξη βιώσιμων απαντήσεων σε βασικές προκλήσεις πολιτικής με </a:t>
            </a:r>
            <a:r>
              <a:rPr lang="el-GR" sz="2800" dirty="0" err="1"/>
              <a:t>συμμετοχικότητα</a:t>
            </a:r>
            <a:r>
              <a:rPr lang="el-GR" sz="2800" dirty="0"/>
              <a:t> και πρόβλεψη.</a:t>
            </a:r>
          </a:p>
          <a:p>
            <a:pPr marL="457200" lvl="1" indent="0" algn="just">
              <a:buNone/>
            </a:pPr>
            <a:endParaRPr lang="el-GR" sz="2800" dirty="0"/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l-GR" sz="2800" dirty="0"/>
              <a:t>Να καταστεί δυνατή η συνεργασία πολλών παραγόντων για την ανάπτυξη σχεδίων προσανατολισμένων στο μέλλον σε συγκεκριμένους τομείς πολιτικής.</a:t>
            </a:r>
          </a:p>
          <a:p>
            <a:pPr marL="457200" lvl="1" indent="0" algn="just">
              <a:buNone/>
            </a:pPr>
            <a:endParaRPr lang="el-GR" sz="2800" dirty="0"/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l-GR" sz="2800" dirty="0"/>
              <a:t>Να ενισχύσει την εδαφική ανθεκτικότητα, τη βιωσιμότητα και τις ικανότητες λήψης αποφάσεων μέσω της υιοθέτησης των αρχών Υπεύθυνης Έρευνας και Καινοτομίας</a:t>
            </a:r>
            <a:r>
              <a:rPr lang="en-US" sz="2800" dirty="0"/>
              <a:t> </a:t>
            </a:r>
            <a:r>
              <a:rPr lang="el-GR" sz="2800" dirty="0"/>
              <a:t>(</a:t>
            </a:r>
            <a:r>
              <a:rPr lang="en-US" sz="2800" dirty="0"/>
              <a:t>RRI) </a:t>
            </a:r>
            <a:r>
              <a:rPr lang="el-GR" sz="2800" dirty="0"/>
              <a:t>στο πλαίσιο της εδαφικής διακυβέρνησης.</a:t>
            </a:r>
          </a:p>
          <a:p>
            <a:pPr marL="457200" lvl="1" indent="0" algn="just">
              <a:buNone/>
            </a:pPr>
            <a:endParaRPr lang="el-GR" sz="2800" dirty="0"/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l-GR" sz="2800" dirty="0"/>
              <a:t>Να παρέχει μια εξελικτική προοπτική για το μέλλον της </a:t>
            </a:r>
            <a:r>
              <a:rPr lang="en-US" sz="2800" dirty="0"/>
              <a:t>RRI </a:t>
            </a:r>
            <a:r>
              <a:rPr lang="el-GR" sz="2800" dirty="0"/>
              <a:t>στην εδαφική πολιτική και διακυβέρνηση.</a:t>
            </a:r>
            <a:endParaRPr lang="en-US" sz="28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0C5D5F-FEA0-4A49-A61B-0A1D961ED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3A7FE5-A685-488B-8D92-3CB64708C2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2454" y="0"/>
            <a:ext cx="2639546" cy="1319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3868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2B7D83-322F-4460-AF43-6B69217D75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Σημείο εκκίνησης</a:t>
            </a:r>
            <a:r>
              <a:rPr lang="en-US" b="1" dirty="0"/>
              <a:t> </a:t>
            </a:r>
            <a:r>
              <a:rPr lang="en-US" dirty="0"/>
              <a:t>(1/3)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D33E34-AD96-4203-B73F-86C9B619A0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l-GR" sz="2400" dirty="0"/>
              <a:t>Κυρίαρχη κατανόηση της </a:t>
            </a:r>
            <a:r>
              <a:rPr lang="en-US" sz="2400" dirty="0"/>
              <a:t>RRI, </a:t>
            </a:r>
            <a:r>
              <a:rPr lang="el-GR" sz="2400" dirty="0"/>
              <a:t>όπως ορίζεται από</a:t>
            </a:r>
            <a:r>
              <a:rPr lang="en-US" sz="2400" dirty="0"/>
              <a:t> </a:t>
            </a:r>
            <a:r>
              <a:rPr lang="el-GR" sz="2400" dirty="0"/>
              <a:t>τον </a:t>
            </a:r>
            <a:r>
              <a:rPr lang="en-US" sz="2400" dirty="0"/>
              <a:t>von </a:t>
            </a:r>
            <a:r>
              <a:rPr lang="en-US" sz="2400" dirty="0" err="1"/>
              <a:t>Schomberg</a:t>
            </a:r>
            <a:r>
              <a:rPr lang="en-US" sz="2400" dirty="0"/>
              <a:t> (von </a:t>
            </a:r>
            <a:r>
              <a:rPr lang="en-US" sz="2400" dirty="0" err="1"/>
              <a:t>Schomberg</a:t>
            </a:r>
            <a:r>
              <a:rPr lang="en-US" sz="2400" dirty="0"/>
              <a:t>, R. (2011). “</a:t>
            </a:r>
            <a:r>
              <a:rPr lang="el-GR" sz="2400" dirty="0"/>
              <a:t>Προοπτικές αξιολόγησης τεχνολογίας σε ένα πλαίσιο υπεύθυνης έρευνας και καινοτομίας</a:t>
            </a:r>
            <a:r>
              <a:rPr lang="en-US" sz="2400" dirty="0"/>
              <a:t>”) </a:t>
            </a:r>
          </a:p>
          <a:p>
            <a:pPr marL="0" indent="0" algn="ctr">
              <a:buNone/>
            </a:pPr>
            <a:r>
              <a:rPr lang="en-US" i="1" dirty="0"/>
              <a:t>	“</a:t>
            </a:r>
            <a:r>
              <a:rPr lang="el-GR" i="1" dirty="0"/>
              <a:t>Μια διαφανής, </a:t>
            </a:r>
            <a:r>
              <a:rPr lang="el-GR" i="1" dirty="0" err="1"/>
              <a:t>διαδραστική</a:t>
            </a:r>
            <a:r>
              <a:rPr lang="el-GR" i="1" dirty="0"/>
              <a:t> διαδικασία μέσω της οποίας οι κοινωνικοί παράγοντες και οι καινοτόμοι ανταποκρίνονται αμοιβαία ο ένας στον άλλο με σκοπό την (ηθική) αποδοχή, τη βιωσιμότητα και την κοινωνική σκοπιμότητα της διαδικασίας καινοτομίας και των εμπορεύσιμων προϊόντων της</a:t>
            </a:r>
            <a:r>
              <a:rPr lang="en-US" i="1" dirty="0"/>
              <a:t>.” </a:t>
            </a:r>
          </a:p>
          <a:p>
            <a:pPr algn="just"/>
            <a:r>
              <a:rPr lang="el-GR" b="1" dirty="0"/>
              <a:t>Πέντε κλειδιά της</a:t>
            </a:r>
            <a:r>
              <a:rPr lang="en-US" b="1" dirty="0"/>
              <a:t> RRI</a:t>
            </a:r>
            <a:r>
              <a:rPr lang="en-US" dirty="0"/>
              <a:t>: </a:t>
            </a:r>
          </a:p>
          <a:p>
            <a:pPr marL="0" indent="0" algn="ctr">
              <a:buNone/>
            </a:pPr>
            <a:r>
              <a:rPr lang="el-GR" i="1" dirty="0"/>
              <a:t>Ηθική, Επιστημονική Εκπαίδευση, Ισότητα των Φύλων, Ανοικτή Πρόσβαση και Δημόσια Δέσμευση</a:t>
            </a:r>
            <a:endParaRPr lang="en-US" i="1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0C5D5F-FEA0-4A49-A61B-0A1D961ED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3A7FE5-A685-488B-8D92-3CB64708C2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2454" y="0"/>
            <a:ext cx="2639546" cy="1319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1072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2B7D83-322F-4460-AF43-6B69217D75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Σημείο εκκίνησης </a:t>
            </a:r>
            <a:r>
              <a:rPr lang="en-US" dirty="0"/>
              <a:t>(2/3)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D33E34-AD96-4203-B73F-86C9B619A0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5012"/>
            <a:ext cx="10515600" cy="4351338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0C5D5F-FEA0-4A49-A61B-0A1D961ED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3A7FE5-A685-488B-8D92-3CB64708C2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2454" y="0"/>
            <a:ext cx="2639546" cy="131977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FBA619E-AB72-462A-BE9F-2C687DF910C4}"/>
              </a:ext>
            </a:extLst>
          </p:cNvPr>
          <p:cNvSpPr/>
          <p:nvPr/>
        </p:nvSpPr>
        <p:spPr>
          <a:xfrm>
            <a:off x="1107141" y="2005012"/>
            <a:ext cx="1087867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	</a:t>
            </a:r>
            <a:r>
              <a:rPr lang="el-GR" sz="2800" dirty="0"/>
              <a:t>Το πλαίσιο </a:t>
            </a:r>
            <a:r>
              <a:rPr lang="en-US" sz="2800" dirty="0"/>
              <a:t>RRI </a:t>
            </a:r>
            <a:r>
              <a:rPr lang="el-GR" sz="2800" dirty="0"/>
              <a:t>που προτάθηκε από τους </a:t>
            </a:r>
            <a:r>
              <a:rPr lang="en-US" sz="2800" dirty="0" err="1"/>
              <a:t>Stilgoe</a:t>
            </a:r>
            <a:r>
              <a:rPr lang="en-US" sz="2800" dirty="0"/>
              <a:t>, Owen </a:t>
            </a:r>
            <a:r>
              <a:rPr lang="el-GR" sz="2800" dirty="0"/>
              <a:t>και </a:t>
            </a:r>
            <a:r>
              <a:rPr lang="en-US" sz="2800" dirty="0" err="1"/>
              <a:t>Macnaghten</a:t>
            </a:r>
            <a:r>
              <a:rPr lang="en-US" sz="2800" dirty="0"/>
              <a:t> (2012): </a:t>
            </a:r>
            <a:r>
              <a:rPr lang="el-GR" sz="2800" dirty="0"/>
              <a:t>δίνει έμφαση στην προοπτική έννοια της ευθύνης εισάγοντας τέσσερις διαστάσεις</a:t>
            </a:r>
            <a:r>
              <a:rPr lang="en-US" sz="2800" dirty="0"/>
              <a:t> (AIRR)</a:t>
            </a:r>
            <a:r>
              <a:rPr lang="el-GR" sz="2800" dirty="0"/>
              <a:t>: </a:t>
            </a:r>
          </a:p>
          <a:p>
            <a:endParaRPr lang="en-US" sz="2800" dirty="0"/>
          </a:p>
          <a:p>
            <a:pPr algn="ctr"/>
            <a:r>
              <a:rPr lang="el-GR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Πρόβλεψη/Προσδοκία, Επιστήμη &amp; Καινοτομία χωρίς Αποκλεισμούς, </a:t>
            </a:r>
            <a:r>
              <a:rPr lang="el-GR" sz="28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Αντανακλαστικότητα</a:t>
            </a:r>
            <a:r>
              <a:rPr lang="el-GR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l-GR" sz="28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Ανταποκρισιμότητα</a:t>
            </a:r>
            <a:endParaRPr lang="en-US" sz="2800" b="1" dirty="0"/>
          </a:p>
          <a:p>
            <a:endParaRPr lang="en-US" sz="2800" dirty="0"/>
          </a:p>
          <a:p>
            <a:r>
              <a:rPr lang="en-US" sz="2800" dirty="0"/>
              <a:t>RRI-LEADERS </a:t>
            </a:r>
            <a:r>
              <a:rPr lang="el-GR" sz="2800" dirty="0"/>
              <a:t>πλαίσιο</a:t>
            </a:r>
            <a:r>
              <a:rPr lang="en-US" sz="2800" dirty="0"/>
              <a:t>: RRI+AIRR, </a:t>
            </a:r>
            <a:r>
              <a:rPr lang="el-GR" sz="2800" dirty="0"/>
              <a:t>το οποίο ονοματίσαμε ως προσέγγιση </a:t>
            </a:r>
            <a:r>
              <a:rPr lang="en-US" sz="2800" dirty="0"/>
              <a:t>RRI-AIRR</a:t>
            </a:r>
          </a:p>
        </p:txBody>
      </p:sp>
    </p:spTree>
    <p:extLst>
      <p:ext uri="{BB962C8B-B14F-4D97-AF65-F5344CB8AC3E}">
        <p14:creationId xmlns:p14="http://schemas.microsoft.com/office/powerpoint/2010/main" val="877812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2B7D83-322F-4460-AF43-6B69217D75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Σημείο εκκίνησης </a:t>
            </a:r>
            <a:r>
              <a:rPr lang="en-US" dirty="0"/>
              <a:t>(3/3)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D33E34-AD96-4203-B73F-86C9B619A0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3839"/>
            <a:ext cx="10515600" cy="3990322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l-GR" b="1" dirty="0"/>
              <a:t>Περιοχές πολιτικών:</a:t>
            </a:r>
            <a:endParaRPr lang="en-US" b="1" dirty="0"/>
          </a:p>
          <a:p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l-GR" dirty="0"/>
              <a:t>Δημιουργία μιας στρατηγικής εμπλοκής των ενδιαφερομένων κατά τη διάρκεια του οδικού χάρτη ενεργειακής μετάβασης»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/>
              <a:t>Ενίσχυση των συστημάτων χάραξης πολιτικής που περιλαμβάνουν διαφορετικούς τρόπους εδαφικής διακυβέρνησης της στρατηγικής ενεργειακής μετάβασης.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/>
              <a:t>Δημιουργία μιας μεθοδολογίας με στόχο την ομαλή και καινοτόμο μετάβαση προς ένα εναλλακτικό αναπτυξιακό «παράδειγμα»</a:t>
            </a:r>
          </a:p>
          <a:p>
            <a:pPr marL="514350" indent="-514350">
              <a:buFont typeface="+mj-lt"/>
              <a:buAutoNum type="arabicPeriod"/>
            </a:pPr>
            <a:endParaRPr lang="el-GR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0C5D5F-FEA0-4A49-A61B-0A1D961ED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3A7FE5-A685-488B-8D92-3CB64708C2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2454" y="0"/>
            <a:ext cx="2639546" cy="1319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7613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2B7D83-322F-4460-AF43-6B69217D7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627" y="389895"/>
            <a:ext cx="9325255" cy="1325563"/>
          </a:xfrm>
        </p:spPr>
        <p:txBody>
          <a:bodyPr>
            <a:normAutofit fontScale="90000"/>
          </a:bodyPr>
          <a:lstStyle/>
          <a:p>
            <a:r>
              <a:rPr lang="el-GR" sz="4000" dirty="0"/>
              <a:t>Τι έχει επιτευχθεί έως σήμερα στην περιφέρεια Δυτικής Μακεδονίας από το έργο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D33E34-AD96-4203-B73F-86C9B619A0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5012"/>
            <a:ext cx="10515600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el-GR" dirty="0"/>
              <a:t>Από τον Ιανουάριο του </a:t>
            </a:r>
            <a:r>
              <a:rPr lang="en-US" dirty="0"/>
              <a:t>2021</a:t>
            </a:r>
            <a:r>
              <a:rPr lang="el-GR" dirty="0"/>
              <a:t> που ξεκίνησε το έργο</a:t>
            </a:r>
            <a:r>
              <a:rPr lang="en-US" dirty="0"/>
              <a:t>:</a:t>
            </a:r>
          </a:p>
          <a:p>
            <a:pPr marL="0" indent="0" algn="just">
              <a:buNone/>
            </a:pPr>
            <a:endParaRPr lang="en-US" dirty="0"/>
          </a:p>
          <a:p>
            <a:pPr algn="just">
              <a:buFontTx/>
              <a:buChar char="-"/>
            </a:pPr>
            <a:r>
              <a:rPr lang="el-GR" dirty="0"/>
              <a:t>Συνεντεύξεις με ενδιαφερόμενους φορείς</a:t>
            </a:r>
          </a:p>
          <a:p>
            <a:pPr algn="just">
              <a:buFontTx/>
              <a:buChar char="-"/>
            </a:pPr>
            <a:r>
              <a:rPr lang="el-GR" dirty="0"/>
              <a:t>Συμμετοχικό εργαστήριο</a:t>
            </a:r>
          </a:p>
          <a:p>
            <a:pPr algn="just">
              <a:buFontTx/>
              <a:buChar char="-"/>
            </a:pPr>
            <a:r>
              <a:rPr lang="el-GR" dirty="0"/>
              <a:t>Ανασκόπηση </a:t>
            </a:r>
            <a:r>
              <a:rPr lang="el-GR" dirty="0" err="1"/>
              <a:t>εγγρ</a:t>
            </a:r>
            <a:r>
              <a:rPr lang="en-US" dirty="0" err="1"/>
              <a:t>ά</a:t>
            </a:r>
            <a:r>
              <a:rPr lang="el-GR" dirty="0" err="1"/>
              <a:t>φων</a:t>
            </a:r>
            <a:r>
              <a:rPr lang="el-GR" dirty="0"/>
              <a:t> σε περιφερειακό και εθνικό επίπεδο</a:t>
            </a:r>
          </a:p>
          <a:p>
            <a:pPr algn="just">
              <a:buFontTx/>
              <a:buChar char="-"/>
            </a:pPr>
            <a:r>
              <a:rPr lang="el-GR" dirty="0"/>
              <a:t>Ομάδες εστίασης με ενδιαφερόμενους φορείς</a:t>
            </a:r>
          </a:p>
          <a:p>
            <a:pPr algn="just">
              <a:buFontTx/>
              <a:buChar char="-"/>
            </a:pPr>
            <a:r>
              <a:rPr lang="el-GR" dirty="0"/>
              <a:t>Αναλύσεις </a:t>
            </a:r>
            <a:r>
              <a:rPr lang="en-US" dirty="0"/>
              <a:t>SWOT </a:t>
            </a:r>
            <a:r>
              <a:rPr lang="el-GR" dirty="0"/>
              <a:t>και </a:t>
            </a:r>
            <a:r>
              <a:rPr lang="en-US" dirty="0"/>
              <a:t>TOWS</a:t>
            </a:r>
          </a:p>
          <a:p>
            <a:pPr algn="just"/>
            <a:endParaRPr lang="en-US" dirty="0"/>
          </a:p>
          <a:p>
            <a:pPr algn="just"/>
            <a:endParaRPr lang="en-US" dirty="0"/>
          </a:p>
          <a:p>
            <a:pPr algn="just"/>
            <a:endParaRPr lang="en-US" dirty="0"/>
          </a:p>
          <a:p>
            <a:pPr algn="just"/>
            <a:endParaRPr lang="en-US" dirty="0"/>
          </a:p>
          <a:p>
            <a:pPr algn="just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0C5D5F-FEA0-4A49-A61B-0A1D961ED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3A7FE5-A685-488B-8D92-3CB64708C2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2454" y="0"/>
            <a:ext cx="2639546" cy="131977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FBA619E-AB72-462A-BE9F-2C687DF910C4}"/>
              </a:ext>
            </a:extLst>
          </p:cNvPr>
          <p:cNvSpPr/>
          <p:nvPr/>
        </p:nvSpPr>
        <p:spPr>
          <a:xfrm>
            <a:off x="1089212" y="2584120"/>
            <a:ext cx="108786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3505434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2B7D83-322F-4460-AF43-6B69217D7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894" y="-191901"/>
            <a:ext cx="8714254" cy="1325563"/>
          </a:xfrm>
        </p:spPr>
        <p:txBody>
          <a:bodyPr>
            <a:noAutofit/>
          </a:bodyPr>
          <a:lstStyle/>
          <a:p>
            <a:pPr algn="ctr"/>
            <a:br>
              <a:rPr lang="en-US" sz="4000" dirty="0"/>
            </a:br>
            <a:br>
              <a:rPr lang="en-US" sz="4000" dirty="0"/>
            </a:br>
            <a:r>
              <a:rPr lang="el-GR" sz="4000" b="1" dirty="0"/>
              <a:t>Γενικοί στόχοι της συζήτησης της ομάδας εστίασης</a:t>
            </a:r>
            <a:endParaRPr lang="en-US" sz="4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D33E34-AD96-4203-B73F-86C9B619A0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4765" y="2005012"/>
            <a:ext cx="10515600" cy="4351338"/>
          </a:xfrm>
        </p:spPr>
        <p:txBody>
          <a:bodyPr/>
          <a:lstStyle/>
          <a:p>
            <a:pPr lvl="0" algn="just"/>
            <a:r>
              <a:rPr lang="el-GR" dirty="0"/>
              <a:t>Να σκιαγραφηθεί ένα όραμα για την ανάπτυξη των επιλεγμένων τομέων πολιτικής έως το 2030/2050.</a:t>
            </a:r>
          </a:p>
          <a:p>
            <a:pPr lvl="0" algn="just"/>
            <a:r>
              <a:rPr lang="el-GR" dirty="0"/>
              <a:t>Να διαπιστωθεί η συνάφεια των κλειδιών </a:t>
            </a:r>
            <a:r>
              <a:rPr lang="en-GB" dirty="0"/>
              <a:t>RRI </a:t>
            </a:r>
            <a:r>
              <a:rPr lang="el-GR" dirty="0"/>
              <a:t>και των διαστάσεων </a:t>
            </a:r>
            <a:r>
              <a:rPr lang="en-GB" dirty="0"/>
              <a:t>AIRR </a:t>
            </a:r>
            <a:r>
              <a:rPr lang="el-GR" dirty="0"/>
              <a:t>με τη μακροπρόθεσμη ανάπτυξη στους επιλεγμένους τομείς πολιτικής στις συμμετέχουσες περιοχές.</a:t>
            </a:r>
          </a:p>
          <a:p>
            <a:pPr lvl="0" algn="just"/>
            <a:r>
              <a:rPr lang="el-GR" dirty="0"/>
              <a:t>Να προσδιοριστούν οι στρατηγικές προτεραιότητες για την ενσωμάτωση των κλειδιών </a:t>
            </a:r>
            <a:r>
              <a:rPr lang="en-GB" dirty="0"/>
              <a:t>RRI </a:t>
            </a:r>
            <a:r>
              <a:rPr lang="el-GR" dirty="0"/>
              <a:t>και των διαστάσεων </a:t>
            </a:r>
            <a:r>
              <a:rPr lang="en-GB" dirty="0"/>
              <a:t>AIRR </a:t>
            </a:r>
            <a:r>
              <a:rPr lang="el-GR" dirty="0"/>
              <a:t>στους 3 επιλεγμένους τομέα πολιτικής για την Περιφέρεια Δυτικής Μακεδονίας.</a:t>
            </a:r>
            <a:r>
              <a:rPr lang="en-GB" b="1" dirty="0"/>
              <a:t>	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0C5D5F-FEA0-4A49-A61B-0A1D961ED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3A7FE5-A685-488B-8D92-3CB64708C2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2454" y="0"/>
            <a:ext cx="2639546" cy="1319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0818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2B7D83-322F-4460-AF43-6B69217D7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894" y="-191901"/>
            <a:ext cx="8714254" cy="1325563"/>
          </a:xfrm>
        </p:spPr>
        <p:txBody>
          <a:bodyPr>
            <a:noAutofit/>
          </a:bodyPr>
          <a:lstStyle/>
          <a:p>
            <a:pPr algn="ctr"/>
            <a:br>
              <a:rPr lang="en-US" sz="4000" dirty="0"/>
            </a:br>
            <a:br>
              <a:rPr lang="en-US" sz="4000" dirty="0"/>
            </a:br>
            <a:r>
              <a:rPr lang="el-GR" sz="4000" b="1" dirty="0"/>
              <a:t>Βασικά συμπεράσματα της μελέτης</a:t>
            </a:r>
            <a:endParaRPr lang="en-US" sz="4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D33E34-AD96-4203-B73F-86C9B619A0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4765" y="2005012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 marL="514350" lvl="0" indent="-514350" algn="just">
              <a:buAutoNum type="arabicPeriod"/>
            </a:pPr>
            <a:r>
              <a:rPr lang="el-GR" dirty="0"/>
              <a:t>Τα κλειδιά </a:t>
            </a:r>
            <a:r>
              <a:rPr lang="en-US" dirty="0"/>
              <a:t>RRI </a:t>
            </a:r>
            <a:r>
              <a:rPr lang="el-GR" dirty="0"/>
              <a:t>και οι διαστάσεις </a:t>
            </a:r>
            <a:r>
              <a:rPr lang="en-US" dirty="0"/>
              <a:t>AIRR </a:t>
            </a:r>
            <a:r>
              <a:rPr lang="el-GR" dirty="0"/>
              <a:t>που χρησιμοποιούνται περισσότερο από τους φορείς της Περιφέρειας είναι: </a:t>
            </a:r>
          </a:p>
          <a:p>
            <a:pPr algn="just"/>
            <a:r>
              <a:rPr lang="el-GR" dirty="0"/>
              <a:t>Ανοικτή Πρόσβαση </a:t>
            </a:r>
          </a:p>
          <a:p>
            <a:pPr algn="just"/>
            <a:r>
              <a:rPr lang="el-GR" dirty="0"/>
              <a:t>Δημόσια Δέσμευση </a:t>
            </a:r>
          </a:p>
          <a:p>
            <a:pPr algn="just"/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Επιστήμη &amp; Καινοτομία χωρίς Αποκλεισμούς</a:t>
            </a:r>
            <a:endParaRPr lang="el-GR" dirty="0"/>
          </a:p>
          <a:p>
            <a:pPr algn="just"/>
            <a:r>
              <a:rPr lang="el-GR" dirty="0"/>
              <a:t>Προληπτική Διακυβέρνηση</a:t>
            </a:r>
          </a:p>
          <a:p>
            <a:pPr marL="0" indent="0" algn="just">
              <a:buNone/>
            </a:pPr>
            <a:r>
              <a:rPr lang="en-GB" b="1" dirty="0"/>
              <a:t>	</a:t>
            </a:r>
            <a:endParaRPr lang="el-GR" b="1" dirty="0"/>
          </a:p>
          <a:p>
            <a:pPr marL="514350" indent="-514350" algn="just">
              <a:buFont typeface="+mj-lt"/>
              <a:buAutoNum type="arabicPeriod" startAt="2"/>
            </a:pPr>
            <a:r>
              <a:rPr lang="el-GR" dirty="0"/>
              <a:t>Τα κλειδιά </a:t>
            </a:r>
            <a:r>
              <a:rPr lang="en-US" dirty="0"/>
              <a:t>RRI </a:t>
            </a:r>
            <a:r>
              <a:rPr lang="el-GR" dirty="0"/>
              <a:t>και οι διαστάσεις </a:t>
            </a:r>
            <a:r>
              <a:rPr lang="en-US" dirty="0"/>
              <a:t>AIRR </a:t>
            </a:r>
            <a:r>
              <a:rPr lang="el-GR" dirty="0"/>
              <a:t> που δεν εντοπίστηκαν στην Περιφέρεια είναι:</a:t>
            </a:r>
          </a:p>
          <a:p>
            <a:pPr algn="just"/>
            <a:r>
              <a:rPr lang="el-GR" dirty="0"/>
              <a:t> </a:t>
            </a:r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Αντανακλαστικότητα</a:t>
            </a:r>
          </a:p>
          <a:p>
            <a:pPr algn="just"/>
            <a:r>
              <a:rPr lang="el-GR" dirty="0">
                <a:latin typeface="Calibri" panose="020F0502020204030204" pitchFamily="34" charset="0"/>
                <a:cs typeface="Times New Roman" panose="02020603050405020304" pitchFamily="18" charset="0"/>
              </a:rPr>
              <a:t>Επιστημονική εκπαίδευση 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0C5D5F-FEA0-4A49-A61B-0A1D961ED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3A7FE5-A685-488B-8D92-3CB64708C2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2454" y="0"/>
            <a:ext cx="2639546" cy="1319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3145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799</TotalTime>
  <Words>1276</Words>
  <Application>Microsoft Macintosh PowerPoint</Application>
  <PresentationFormat>Ευρεία οθόνη</PresentationFormat>
  <Paragraphs>141</Paragraphs>
  <Slides>17</Slides>
  <Notes>9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Wingdings</vt:lpstr>
      <vt:lpstr>Office Theme</vt:lpstr>
      <vt:lpstr>Παρουσίαση του PowerPoint</vt:lpstr>
      <vt:lpstr>ΣΥΝΕΡΓΑΤΙΚΟ ΣΧΗΜΑ RRI-LEADERS</vt:lpstr>
      <vt:lpstr>ΚΥΡΙΟΙ ΣΤΟΧΟΙ </vt:lpstr>
      <vt:lpstr>Σημείο εκκίνησης (1/3)</vt:lpstr>
      <vt:lpstr>Σημείο εκκίνησης (2/3)</vt:lpstr>
      <vt:lpstr>Σημείο εκκίνησης (3/3)</vt:lpstr>
      <vt:lpstr>Τι έχει επιτευχθεί έως σήμερα στην περιφέρεια Δυτικής Μακεδονίας από το έργο</vt:lpstr>
      <vt:lpstr>  Γενικοί στόχοι της συζήτησης της ομάδας εστίασης</vt:lpstr>
      <vt:lpstr>  Βασικά συμπεράσματα της μελέτης</vt:lpstr>
      <vt:lpstr>Ανάλυση SWOT – εντοπισμός δυνατοτήτων και αδυναμιών</vt:lpstr>
      <vt:lpstr>Ανάλυση SWOT – εντοπισμός ευκαιριών και απειλών</vt:lpstr>
      <vt:lpstr>Ανάλυση TOWS – αντιστοίχιση απειλών, ευκαιριών, αδυναμιών και δυνατών σημείων</vt:lpstr>
      <vt:lpstr>Ανάλυση TOWS – αντιστοίχιση απειλών, ευκαιριών, αδυναμιών και δυνατών σημείων </vt:lpstr>
      <vt:lpstr>Ανάλυση TOWS – αντιστοίχιση απειλών, ευκαιριών, αδυναμιών και δυνατών σημείων </vt:lpstr>
      <vt:lpstr>Ερωτήσεις για συζήτηση</vt:lpstr>
      <vt:lpstr>Ερωτήσεις για συζήτηση</vt:lpstr>
      <vt:lpstr>Παρουσίαση του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Zoya Damianova</dc:creator>
  <cp:lastModifiedBy>ΕΛΠΙΔΑ ΣΑΜΑΡΑ</cp:lastModifiedBy>
  <cp:revision>90</cp:revision>
  <dcterms:created xsi:type="dcterms:W3CDTF">2021-01-14T14:55:15Z</dcterms:created>
  <dcterms:modified xsi:type="dcterms:W3CDTF">2021-11-05T10:54:44Z</dcterms:modified>
</cp:coreProperties>
</file>