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78" r:id="rId4"/>
    <p:sldId id="280" r:id="rId5"/>
    <p:sldId id="281" r:id="rId6"/>
    <p:sldId id="290" r:id="rId7"/>
    <p:sldId id="288" r:id="rId8"/>
    <p:sldId id="282" r:id="rId9"/>
    <p:sldId id="297" r:id="rId10"/>
    <p:sldId id="283" r:id="rId11"/>
    <p:sldId id="294" r:id="rId12"/>
    <p:sldId id="284" r:id="rId13"/>
    <p:sldId id="291" r:id="rId14"/>
    <p:sldId id="292" r:id="rId15"/>
    <p:sldId id="285" r:id="rId16"/>
    <p:sldId id="295" r:id="rId17"/>
    <p:sldId id="296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Hajdinjak" initials="MH" lastIdx="3" clrIdx="0">
    <p:extLst>
      <p:ext uri="{19B8F6BF-5375-455C-9EA6-DF929625EA0E}">
        <p15:presenceInfo xmlns:p15="http://schemas.microsoft.com/office/powerpoint/2012/main" userId="Marko Hajdinjak" providerId="None"/>
      </p:ext>
    </p:extLst>
  </p:cmAuthor>
  <p:cmAuthor id="2" name="Zoya Damianova" initials="ZD" lastIdx="1" clrIdx="1">
    <p:extLst>
      <p:ext uri="{19B8F6BF-5375-455C-9EA6-DF929625EA0E}">
        <p15:presenceInfo xmlns:p15="http://schemas.microsoft.com/office/powerpoint/2012/main" userId="Zoya Damia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66564" autoAdjust="0"/>
  </p:normalViewPr>
  <p:slideViewPr>
    <p:cSldViewPr snapToGrid="0">
      <p:cViewPr varScale="1">
        <p:scale>
          <a:sx n="72" d="100"/>
          <a:sy n="72" d="100"/>
        </p:scale>
        <p:origin x="2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0813-3DC2-45BB-9200-383142C0E714}" type="datetimeFigureOut">
              <a:rPr lang="bg-BG" smtClean="0"/>
              <a:t>5.11.21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D059-8DF0-48CD-BE51-CC8943585F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54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534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44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16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36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634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97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749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590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066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0756-264B-416F-A329-A12A1492426A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096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4788-CB39-459B-BDC8-A88062B54EFE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56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0FB-3BF0-423B-9E81-D8439C237FFB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329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5AA-A09C-448B-A7D6-35A5B2E69AA6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009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91E-C5BC-45DB-A05F-3E456AB66401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78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F49-C918-47E9-BAD8-95FB84192FEC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800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A72-66A3-42D5-ABBC-F9655469E692}" type="datetime1">
              <a:rPr lang="bg-BG" smtClean="0"/>
              <a:t>5.11.21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90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A411-A628-4DA0-B4E2-E6EA7EE3EAC8}" type="datetime1">
              <a:rPr lang="bg-BG" smtClean="0"/>
              <a:t>5.11.21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857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CEA4-48CB-43B9-B10B-511687880A93}" type="datetime1">
              <a:rPr lang="bg-BG" smtClean="0"/>
              <a:t>5.11.21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38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EC26-208A-4BBD-B22C-EBC5C1499C70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6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4C3-BD9B-4D38-9DA4-ABCF6CC54E70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358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2CC8-FC0B-4C29-BEFC-29CA46219DA7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9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413"/>
            <a:ext cx="10515600" cy="463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/>
              <a:t>LEVERAGING LEADERSHIP FOR </a:t>
            </a:r>
            <a:endParaRPr lang="en-US" b="1" dirty="0"/>
          </a:p>
          <a:p>
            <a:pPr marL="0" indent="0" algn="ctr">
              <a:buNone/>
            </a:pPr>
            <a:r>
              <a:rPr lang="bg-BG" b="1" dirty="0"/>
              <a:t>RESPONSIBLE RESEARCH AND INNOVATION IN TERRITORIES</a:t>
            </a:r>
            <a:endParaRPr lang="bg-B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Ομάδα Εστίασης</a:t>
            </a:r>
            <a:r>
              <a:rPr lang="en-US" dirty="0"/>
              <a:t>: </a:t>
            </a:r>
            <a:r>
              <a:rPr lang="el-GR" dirty="0"/>
              <a:t>Πανεπιστήμια (</a:t>
            </a:r>
            <a:r>
              <a:rPr lang="en-US" dirty="0"/>
              <a:t>Academia)</a:t>
            </a:r>
          </a:p>
          <a:p>
            <a:pPr marL="0" indent="0">
              <a:buNone/>
            </a:pPr>
            <a:r>
              <a:rPr lang="el-GR" dirty="0"/>
              <a:t>Ημερομηνία</a:t>
            </a:r>
            <a:r>
              <a:rPr lang="en-US" dirty="0"/>
              <a:t>: </a:t>
            </a:r>
            <a:r>
              <a:rPr lang="el-GR" dirty="0"/>
              <a:t>10</a:t>
            </a:r>
            <a:r>
              <a:rPr lang="en-US" dirty="0"/>
              <a:t>/11/2021</a:t>
            </a:r>
          </a:p>
          <a:p>
            <a:pPr marL="0" indent="0">
              <a:buNone/>
            </a:pPr>
            <a:r>
              <a:rPr lang="el-GR" dirty="0"/>
              <a:t>Διοργάνωση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l-GR" dirty="0"/>
              <a:t>Πανεπιστήμιο Δυτικής Μακεδονίας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Περιφερειακή Ένωση Δήμων</a:t>
            </a:r>
            <a:r>
              <a:rPr lang="en-US" dirty="0"/>
              <a:t> </a:t>
            </a:r>
            <a:r>
              <a:rPr lang="el-GR" dirty="0"/>
              <a:t>Δυτικής Μακεδονίας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9823" y="6176962"/>
            <a:ext cx="7767484" cy="681037"/>
          </a:xfrm>
        </p:spPr>
        <p:txBody>
          <a:bodyPr/>
          <a:lstStyle/>
          <a:p>
            <a:pPr algn="l"/>
            <a:r>
              <a:rPr lang="en-US" dirty="0"/>
              <a:t>	This project has received funding from the European Union’s Horizon 2020</a:t>
            </a:r>
          </a:p>
          <a:p>
            <a:pPr algn="l"/>
            <a:r>
              <a:rPr lang="en-US" dirty="0"/>
              <a:t>	research and  	innovation </a:t>
            </a:r>
            <a:r>
              <a:rPr lang="en-US" dirty="0" err="1"/>
              <a:t>programme</a:t>
            </a:r>
            <a:r>
              <a:rPr lang="en-US" dirty="0"/>
              <a:t> under Grant Agreement No 101006439</a:t>
            </a:r>
            <a:endParaRPr lang="bg-BG" dirty="0"/>
          </a:p>
        </p:txBody>
      </p:sp>
      <p:pic>
        <p:nvPicPr>
          <p:cNvPr id="5" name="Picture 4" descr="https://europa.eu/european-union/sites/europaeu/files/docs/body/flag_white_lo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6274551"/>
            <a:ext cx="657225" cy="4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14EA2B-752C-435C-8285-0808473FD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60A672D-B947-9F48-866F-24701ECCF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36101" cy="6511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E8FD30E-723C-8143-800F-CD44B33EB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27" y="8082"/>
            <a:ext cx="577143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329" cy="1325563"/>
          </a:xfrm>
        </p:spPr>
        <p:txBody>
          <a:bodyPr>
            <a:normAutofit/>
          </a:bodyPr>
          <a:lstStyle/>
          <a:p>
            <a:r>
              <a:rPr lang="el-GR" dirty="0"/>
              <a:t>Ανάλυση </a:t>
            </a:r>
            <a:r>
              <a:rPr lang="en-US" dirty="0"/>
              <a:t>SWOT – </a:t>
            </a:r>
            <a:r>
              <a:rPr lang="el-GR" dirty="0"/>
              <a:t>εντοπισμός δυνατοτήτων και αδυναμιών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στα δυνατά σημεία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η </a:t>
            </a:r>
            <a:r>
              <a:rPr lang="el-GR" i="1" dirty="0"/>
              <a:t>Ανοικτή Πρόσβαση </a:t>
            </a:r>
            <a:r>
              <a:rPr lang="el-GR" dirty="0"/>
              <a:t>είναι το πιο σημαντικό κλειδί </a:t>
            </a:r>
            <a:r>
              <a:rPr lang="en-US" dirty="0"/>
              <a:t>RRI, </a:t>
            </a:r>
            <a:r>
              <a:rPr lang="el-GR" dirty="0"/>
              <a:t>το οποίο χρησιμοποιείται πλήρως για τα βασικά έγγραφα πολιτικής για την Ακαδημία, τις Επιχειρήσεις και την Κοινωνία των Πολιτών, όπως στο "Σχέδιο εμπλοκής των ενδιαφερομένων για τη ΔΜ</a:t>
            </a:r>
            <a:r>
              <a:rPr lang="en-US" dirty="0"/>
              <a:t>" </a:t>
            </a:r>
            <a:r>
              <a:rPr lang="el-GR" dirty="0"/>
              <a:t>και το "Περιφερειακό Επιχειρησιακό Πρόγραμμα ΔΜ</a:t>
            </a:r>
            <a:r>
              <a:rPr lang="en-US" dirty="0"/>
              <a:t>" </a:t>
            </a:r>
            <a:r>
              <a:rPr lang="el-GR" dirty="0"/>
              <a:t>που αντικατοπτρίζουν την εφαρμογή όλων των διαστάσεων </a:t>
            </a:r>
            <a:r>
              <a:rPr lang="en-US" dirty="0"/>
              <a:t>AIRR </a:t>
            </a:r>
            <a:r>
              <a:rPr lang="el-GR" dirty="0"/>
              <a:t>σε ικανοποιητικό επίπεδο, όσον αφορά τους τομείς πολιτικής της ενεργειακής μετάβασης. </a:t>
            </a:r>
          </a:p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στα αδύνατα σημεία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Σημαντικές αδυναμίες έχουν παρατηρηθεί στην έλλειψη συμμετοχής των κοινωνικών παραγόντων στη </a:t>
            </a:r>
            <a:r>
              <a:rPr lang="el-GR" dirty="0" err="1"/>
              <a:t>μετα-λιγνιτική</a:t>
            </a:r>
            <a:r>
              <a:rPr lang="el-GR" dirty="0"/>
              <a:t> εποχή και στην </a:t>
            </a:r>
            <a:r>
              <a:rPr lang="el-GR" i="1" dirty="0"/>
              <a:t>έλλειψη συνεργασίας</a:t>
            </a:r>
            <a:r>
              <a:rPr lang="el-GR" dirty="0"/>
              <a:t> μεταξύ των κύριων ενδιαφερομένων.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329" cy="1325563"/>
          </a:xfrm>
        </p:spPr>
        <p:txBody>
          <a:bodyPr>
            <a:normAutofit/>
          </a:bodyPr>
          <a:lstStyle/>
          <a:p>
            <a:r>
              <a:rPr lang="el-GR" dirty="0"/>
              <a:t>Ανάλυση </a:t>
            </a:r>
            <a:r>
              <a:rPr lang="en-US" dirty="0"/>
              <a:t>SWOT – </a:t>
            </a:r>
            <a:r>
              <a:rPr lang="el-GR" dirty="0"/>
              <a:t>εντοπισμός ευκαιριών και απειλών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στις ευκαιρίες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Ευκαιρίες αναδεικνύονται στην υλοποίηση του ψηφιακού μετασχηματισμού της περιοχής, της περιβαλλοντικής αποκατάστασης και της μακροπρόθεσμης επενδυτικής ανάπτυξης που ήδη προβλέπεται στο Ταμείο Δίκαιης Μετάβασης. </a:t>
            </a:r>
          </a:p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στις απειλές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Οι απειλές αφορούν κυρίως την έλλειψη προόδου των προγραμματισμένων σχεδίων μετά τη μετάβαση, τις μονομερείς προγραμματισμένες επενδύσεις που δεν είναι εντάσεως εργασίας (π.χ. </a:t>
            </a:r>
            <a:r>
              <a:rPr lang="el-GR" dirty="0" err="1"/>
              <a:t>φωτοβολταϊκά</a:t>
            </a:r>
            <a:r>
              <a:rPr lang="el-GR" dirty="0"/>
              <a:t>) και τους δυσλειτουργικούς και αναποτελεσματικούς μηχανισμούς διακυβέρνησης της δίκαιης μετάβασης.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254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u="sng" dirty="0"/>
              <a:t>1Η ΠΟΛΙΤΙΚΗ</a:t>
            </a:r>
            <a:r>
              <a:rPr lang="en-US" b="1" u="sng" dirty="0"/>
              <a:t> </a:t>
            </a:r>
            <a:r>
              <a:rPr lang="el-GR" b="1" u="sng" dirty="0"/>
              <a:t>ΕΣΤΙΑΣΗΣ:</a:t>
            </a:r>
            <a:r>
              <a:rPr lang="el-GR" b="1" dirty="0"/>
              <a:t> Δημιουργία μιας στρατηγικής εμπλοκής των ενδιαφερομένων κατά τη διάρκεια του οδικού χάρτη ενεργειακής μετάβασης»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Ανάπτυξη υποστηρικτικών ψηφιακών υποδομών και υπηρεσιών έξυπνων κοινοτήτων.</a:t>
            </a:r>
          </a:p>
          <a:p>
            <a:pPr algn="just"/>
            <a:r>
              <a:rPr lang="el-GR" dirty="0"/>
              <a:t>«Αναβάθμιση των δεξιοτήτων και επανεκπαίδευση (</a:t>
            </a:r>
            <a:r>
              <a:rPr lang="en-US" dirty="0"/>
              <a:t>upskilling &amp; reskilling) </a:t>
            </a:r>
            <a:r>
              <a:rPr lang="el-GR" dirty="0"/>
              <a:t>των εργαζομένων των εταιρειών που χρειάζονται υποστήριξη για τη μετάβασή τους στην οικονομία μηδενικών ρύπων».</a:t>
            </a:r>
          </a:p>
          <a:p>
            <a:pPr algn="just"/>
            <a:r>
              <a:rPr lang="el-GR" dirty="0"/>
              <a:t>«Ανάπτυξη πλαισίου κοινωνικής ασφάλειας».</a:t>
            </a:r>
          </a:p>
          <a:p>
            <a:pPr algn="just"/>
            <a:r>
              <a:rPr lang="el-GR" dirty="0"/>
              <a:t>«Αποκατάσταση υποβαθμισμένων περιοχών και εγκαταστάσεων και αλλαγή χρήσης τους».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b="1" u="sng" dirty="0"/>
              <a:t>2</a:t>
            </a:r>
            <a:r>
              <a:rPr lang="el-GR" b="1" u="sng" baseline="30000" dirty="0"/>
              <a:t>Η</a:t>
            </a:r>
            <a:r>
              <a:rPr lang="el-GR" b="1" u="sng" dirty="0"/>
              <a:t> ΠΟΛΙΤΙΚΗ ΕΣΤΙΑΣΗΣ:</a:t>
            </a:r>
            <a:r>
              <a:rPr lang="el-GR" b="1" dirty="0"/>
              <a:t> Ενίσχυση των συστημάτων χάραξης πολιτικής που περιλαμβάνουν διαφορετικούς τρόπους εδαφικής διακυβέρνησης της στρατηγικής ενεργειακής μετάβασης.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«Ανάπτυξη ενός αποτελεσματικού συστήματος διακυβέρνησης δίκαιης μετάβασης με τη συμμετοχή περιφερειακών δομών στη διακυβέρνηση».</a:t>
            </a:r>
          </a:p>
          <a:p>
            <a:pPr algn="just"/>
            <a:r>
              <a:rPr lang="el-GR" dirty="0"/>
              <a:t>«Ενίσχυση καινοτόμων ενεργειακών τεχνολογιών».</a:t>
            </a:r>
          </a:p>
          <a:p>
            <a:pPr algn="just"/>
            <a:r>
              <a:rPr lang="el-GR" dirty="0"/>
              <a:t>«Σύνδεση της έρευνας με την παραγωγή, προώθηση της νεοφυούς επιχειρηματικότητας και δημιουργία παρεπόμενων επιχειρήσεων».</a:t>
            </a:r>
          </a:p>
          <a:p>
            <a:pPr algn="just"/>
            <a:r>
              <a:rPr lang="el-GR" dirty="0"/>
              <a:t>«Ανάπτυξη αποτελεσματικού κοινωνικού διαλόγου μεταξύ των παραγόντων της τετραπλής έλικας»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389"/>
            <a:ext cx="8714254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u="sng" dirty="0"/>
              <a:t>3</a:t>
            </a:r>
            <a:r>
              <a:rPr lang="el-GR" b="1" u="sng" baseline="30000" dirty="0"/>
              <a:t>Η</a:t>
            </a:r>
            <a:r>
              <a:rPr lang="el-GR" b="1" u="sng" dirty="0"/>
              <a:t> ΠΟΛΙΤΙΚΗ ΕΣΤΙΑΣΗΣ:</a:t>
            </a:r>
            <a:r>
              <a:rPr lang="el-GR" b="1" dirty="0"/>
              <a:t> Δημιουργία μιας μεθοδολογίας με στόχο την ομαλή και καινοτόμο μετάβαση προς ένα εναλλακτικό αναπτυξιακό «παράδειγμα»</a:t>
            </a:r>
          </a:p>
          <a:p>
            <a:pPr marL="0" indent="0" algn="just">
              <a:buNone/>
            </a:pPr>
            <a:endParaRPr lang="el-GR" b="1" dirty="0"/>
          </a:p>
          <a:p>
            <a:pPr algn="just"/>
            <a:r>
              <a:rPr lang="el-GR" dirty="0"/>
              <a:t>«Μετασχηματισμός και ενίσχυση της ανταγωνιστικότητας των υφιστάμενων εταιρειών που χρειάζονται υποστήριξη για τη μετάβασή τους σε μια οικονομία μηδενικών εκπομπών έως το 2030».</a:t>
            </a:r>
          </a:p>
          <a:p>
            <a:pPr algn="just"/>
            <a:r>
              <a:rPr lang="el-GR" dirty="0"/>
              <a:t>«Ίδρυση και προσέλκυση νέων εταιρειών που δημιουργούν θέσεις εργασίας και οδηγούν σε οικονομική διαφοροποίηση, εκσυγχρονισμό και μετασχηματισμό του υπάρχοντος μοντέλου παραγωγής».</a:t>
            </a:r>
          </a:p>
          <a:p>
            <a:pPr algn="just"/>
            <a:r>
              <a:rPr lang="el-GR" dirty="0"/>
              <a:t>«Βελτίωση της ενεργειακής απόδοσης στα δημόσια κτίρια και ενίσχυση ενεργειακών κοινοτήτων»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174812"/>
            <a:ext cx="10515600" cy="1325563"/>
          </a:xfrm>
        </p:spPr>
        <p:txBody>
          <a:bodyPr/>
          <a:lstStyle/>
          <a:p>
            <a:r>
              <a:rPr lang="el-GR" dirty="0"/>
              <a:t>Ερωτήσεις για συζήτηση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49" y="1333220"/>
            <a:ext cx="11551024" cy="5132200"/>
          </a:xfrm>
        </p:spPr>
        <p:txBody>
          <a:bodyPr>
            <a:noAutofit/>
          </a:bodyPr>
          <a:lstStyle/>
          <a:p>
            <a:pPr marL="180000" lvl="0" algn="just">
              <a:spcBef>
                <a:spcPts val="0"/>
              </a:spcBef>
            </a:pPr>
            <a:r>
              <a:rPr lang="el-GR" sz="3200" dirty="0"/>
              <a:t>Ποιο είναι το όραμά σας για την ανάπτυξη της περιφέρειάς σας στους επιλεγμένους τομείς πολιτικής έως το 2030 (2050);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3200" dirty="0"/>
          </a:p>
          <a:p>
            <a:pPr marL="180000" lvl="0" algn="just">
              <a:spcBef>
                <a:spcPts val="0"/>
              </a:spcBef>
            </a:pPr>
            <a:r>
              <a:rPr lang="el-GR" sz="3200" dirty="0"/>
              <a:t>Ποιες είναι οι αλλαγές που πρέπει να εφαρμόσει η περιφέρειά σας για να επιτύχει αυτό το όραμα; Ποιες είναι οι στρατηγικές προτεραιότητες πολιτικής που απορρέουν από το όραμα;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3200" dirty="0"/>
          </a:p>
          <a:p>
            <a:pPr marL="180000" lvl="0" algn="just">
              <a:spcBef>
                <a:spcPts val="0"/>
              </a:spcBef>
            </a:pPr>
            <a:r>
              <a:rPr lang="el-GR" sz="3200" dirty="0"/>
              <a:t>Πώς το πλαίσιο </a:t>
            </a:r>
            <a:r>
              <a:rPr lang="en-GB" sz="3200" dirty="0"/>
              <a:t>RRI </a:t>
            </a:r>
            <a:r>
              <a:rPr lang="el-GR" sz="3200" dirty="0"/>
              <a:t>ή τα μεμονωμένα </a:t>
            </a:r>
            <a:r>
              <a:rPr lang="el-GR" sz="3200" b="1" dirty="0"/>
              <a:t>κλειδιά </a:t>
            </a:r>
            <a:r>
              <a:rPr lang="en-GB" sz="3200" b="1" dirty="0"/>
              <a:t>RRI (</a:t>
            </a:r>
            <a:r>
              <a:rPr lang="el-GR" sz="3200" b="1" dirty="0"/>
              <a:t>δημόσια δέσμευση, ανοιχτή πρόσβαση, ισότητα των φύλων, επιστημονική εκπαίδευση, ηθική) </a:t>
            </a:r>
            <a:r>
              <a:rPr lang="el-GR" sz="3200" dirty="0"/>
              <a:t>θα μπορούσαν να υποστηρίξουν τη διαδικασία της αλλαγής;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174812"/>
            <a:ext cx="10515600" cy="1325563"/>
          </a:xfrm>
        </p:spPr>
        <p:txBody>
          <a:bodyPr/>
          <a:lstStyle/>
          <a:p>
            <a:r>
              <a:rPr lang="el-GR" dirty="0"/>
              <a:t>Ερωτήσεις για συζήτηση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6" y="1725800"/>
            <a:ext cx="11900647" cy="5132200"/>
          </a:xfrm>
        </p:spPr>
        <p:txBody>
          <a:bodyPr>
            <a:noAutofit/>
          </a:bodyPr>
          <a:lstStyle/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θα μπορούσε η ενσωμάτωση των </a:t>
            </a:r>
            <a:r>
              <a:rPr lang="el-GR" sz="2600" b="1" dirty="0"/>
              <a:t>διαστάσεων </a:t>
            </a:r>
            <a:r>
              <a:rPr lang="en-GB" sz="2600" b="1" dirty="0"/>
              <a:t>AIRR </a:t>
            </a:r>
            <a:r>
              <a:rPr lang="en-GB" sz="2600" dirty="0"/>
              <a:t>(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Πρόβλεψη/Προσδοκία, Επιστήμη &amp; Καινοτομία χωρίς Αποκλεισμούς, Αντανακλαστικότητα, </a:t>
            </a:r>
            <a:r>
              <a:rPr lang="el-G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Ανταποκρισιμότητα</a:t>
            </a:r>
            <a:r>
              <a:rPr lang="el-GR" sz="2600" dirty="0"/>
              <a:t>) να υποστηρίξει τη διαδικασία της αλλαγής;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αντιλαμβάνεστε τον ρόλο σας ως </a:t>
            </a:r>
            <a:r>
              <a:rPr lang="el-GR" sz="2600" dirty="0" err="1"/>
              <a:t>Πανεπιστ</a:t>
            </a:r>
            <a:r>
              <a:rPr lang="en-US" sz="2600" dirty="0" err="1"/>
              <a:t>ή</a:t>
            </a:r>
            <a:r>
              <a:rPr lang="el-GR" sz="2600" dirty="0" err="1"/>
              <a:t>μιο</a:t>
            </a:r>
            <a:r>
              <a:rPr lang="el-GR" sz="2600" dirty="0"/>
              <a:t> στη διαδικασία αυτής της αλλαγής για την επίτευξη των καθορισμένων προτεραιοτήτων πολιτικής;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 θα μπορούσατε να συνεργαστείτε με τις άλλες ομάδες ενδιαφερομένων (Πανεπιστήμια, Επιχειρήσεις, Κοινωνία των Πολιτών και </a:t>
            </a:r>
            <a:r>
              <a:rPr lang="en-US" sz="2600" dirty="0"/>
              <a:t>NGOs</a:t>
            </a:r>
            <a:r>
              <a:rPr lang="el-GR" sz="2600" dirty="0"/>
              <a:t>) στη διαδικασία της αλλαγής;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Συστάσεις για την ενσωμάτωση των κλειδιών </a:t>
            </a:r>
            <a:r>
              <a:rPr lang="en-GB" sz="2600" dirty="0"/>
              <a:t>RRI </a:t>
            </a:r>
            <a:r>
              <a:rPr lang="el-GR" sz="2600" dirty="0"/>
              <a:t>και των διαστάσεων </a:t>
            </a:r>
            <a:r>
              <a:rPr lang="en-GB" sz="2600" dirty="0"/>
              <a:t>AIRR </a:t>
            </a:r>
            <a:r>
              <a:rPr lang="el-GR" sz="2600" dirty="0"/>
              <a:t>στις καθορισμένες στρατηγικές προτεραιότητες πολιτικής.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DC3E79-5FD4-2547-AD1D-0BCD0C4F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2868705"/>
            <a:ext cx="10654552" cy="3308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i="1" dirty="0">
                <a:solidFill>
                  <a:schemeClr val="accent6">
                    <a:lumMod val="50000"/>
                  </a:schemeClr>
                </a:solidFill>
              </a:rPr>
              <a:t>ΣΑΣ ΕΥΧΑΡΙΣΤΟΥΜΕ ΠΟΛΥ ΓΙΑ ΤΗ ΣΥΜΜΕΤΟΧΗ ΣΑΣ!</a:t>
            </a:r>
          </a:p>
        </p:txBody>
      </p:sp>
    </p:spTree>
    <p:extLst>
      <p:ext uri="{BB962C8B-B14F-4D97-AF65-F5344CB8AC3E}">
        <p14:creationId xmlns:p14="http://schemas.microsoft.com/office/powerpoint/2010/main" val="222709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ΣΥΝΕΡΓΑΤΙΚΟ ΣΧΗΜΑ</a:t>
            </a:r>
            <a:r>
              <a:rPr lang="en-US" dirty="0"/>
              <a:t> RRI-LEADERS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l-GR" dirty="0"/>
              <a:t>9 εταίροι από 5 ευρωπαϊκές χώρες, εκ των οποίων: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b="1" dirty="0"/>
              <a:t>5 μεθοδολογικοί εταίροι</a:t>
            </a:r>
            <a:r>
              <a:rPr lang="en-US" b="1" dirty="0"/>
              <a:t>:</a:t>
            </a:r>
          </a:p>
          <a:p>
            <a:pPr lvl="1">
              <a:buFont typeface="Wingdings" pitchFamily="2" charset="2"/>
              <a:buChar char="ü"/>
            </a:pPr>
            <a:endParaRPr lang="el-GR" b="1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Ταμείο Εφαρμοσμένης Έρευνας και Επικοινωνιών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Πανεπιστήμιο Δυτικής Μακεδονίας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Πανεπιστήμιο Εφαρμοσμένων Επιστημών της Ζυρίχης, Διεθνές Ινστιτούτο Διαχείρισης, Κέντρο Εταιρικής Υπευθυνότητας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Το Ίδρυμα Τεχνολογικού Συμβουλίου της Δανίας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err="1"/>
              <a:t>Καταλανικό</a:t>
            </a:r>
            <a:r>
              <a:rPr lang="el-GR" dirty="0"/>
              <a:t> Ίδρυμα Έρευνας και Καινοτομίας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b="1" dirty="0"/>
              <a:t>4 εδαφικοί εταίροι</a:t>
            </a:r>
            <a:r>
              <a:rPr lang="el-GR" dirty="0"/>
              <a:t>: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Περιφερειακή Ένωση Δήμων Δυτικής Μακεδονίας (</a:t>
            </a:r>
            <a:r>
              <a:rPr lang="en-US" dirty="0"/>
              <a:t>LGA-WM)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Αναπτυξιακός Σύνδεσμος Σόφιας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Δήμος </a:t>
            </a:r>
            <a:r>
              <a:rPr lang="en-US" dirty="0" err="1"/>
              <a:t>Thalwil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Οργανισμός Οικονομικής Ανάπτυξης του Δημοτικού Συμβουλίου </a:t>
            </a:r>
            <a:r>
              <a:rPr lang="en-US" dirty="0"/>
              <a:t>Sabadell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all" dirty="0"/>
              <a:t>ΚΥΡΙΟΙ ΣΤΟΧΟΙ</a:t>
            </a:r>
            <a:br>
              <a:rPr lang="bg-BG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519518"/>
            <a:ext cx="10515600" cy="4836832"/>
          </a:xfrm>
        </p:spPr>
        <p:txBody>
          <a:bodyPr>
            <a:normAutofit fontScale="92500" lnSpcReduction="20000"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παρέχει τη γνώση και τα εργαλεία στους εδαφικούς παράγοντες για την ανάπτυξη βιώσιμων απαντήσεων σε βασικές προκλήσεις πολιτικής με </a:t>
            </a:r>
            <a:r>
              <a:rPr lang="el-GR" sz="2800" dirty="0" err="1"/>
              <a:t>συμμετοχικότητα</a:t>
            </a:r>
            <a:r>
              <a:rPr lang="el-GR" sz="2800" dirty="0"/>
              <a:t> και πρόβλεψη.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καταστεί δυνατή η συνεργασία πολλών παραγόντων για την ανάπτυξη σχεδίων προσανατολισμένων στο μέλλον σε συγκεκριμένους τομείς πολιτικής.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ενισχύσει την εδαφική ανθεκτικότητα, τη βιωσιμότητα και τις ικανότητες λήψης αποφάσεων μέσω της υιοθέτησης των αρχών Υπεύθυνης Έρευνας και Καινοτομίας</a:t>
            </a:r>
            <a:r>
              <a:rPr lang="en-US" sz="2800" dirty="0"/>
              <a:t> </a:t>
            </a:r>
            <a:r>
              <a:rPr lang="el-GR" sz="2800" dirty="0"/>
              <a:t>(</a:t>
            </a:r>
            <a:r>
              <a:rPr lang="en-US" sz="2800" dirty="0"/>
              <a:t>RRI) </a:t>
            </a:r>
            <a:r>
              <a:rPr lang="el-GR" sz="2800" dirty="0"/>
              <a:t>στο πλαίσιο της εδαφικής διακυβέρνησης.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παρέχει μια εξελικτική προοπτική για το μέλλον της </a:t>
            </a:r>
            <a:r>
              <a:rPr lang="en-US" sz="2800" dirty="0"/>
              <a:t>RRI </a:t>
            </a:r>
            <a:r>
              <a:rPr lang="el-GR" sz="2800" dirty="0"/>
              <a:t>στην εδαφική πολιτική και διακυβέρνηση.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Σημείο εκκίνησης</a:t>
            </a:r>
            <a:r>
              <a:rPr lang="en-US" b="1" dirty="0"/>
              <a:t> </a:t>
            </a:r>
            <a:r>
              <a:rPr lang="en-US" dirty="0"/>
              <a:t>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400" dirty="0"/>
              <a:t>Κυρίαρχη κατανόηση της </a:t>
            </a:r>
            <a:r>
              <a:rPr lang="en-US" sz="2400" dirty="0"/>
              <a:t>RRI, </a:t>
            </a:r>
            <a:r>
              <a:rPr lang="el-GR" sz="2400" dirty="0"/>
              <a:t>όπως ορίζεται από</a:t>
            </a:r>
            <a:r>
              <a:rPr lang="en-US" sz="2400" dirty="0"/>
              <a:t> </a:t>
            </a:r>
            <a:r>
              <a:rPr lang="el-GR" sz="2400" dirty="0"/>
              <a:t>τον </a:t>
            </a:r>
            <a:r>
              <a:rPr lang="en-US" sz="2400" dirty="0"/>
              <a:t>von </a:t>
            </a:r>
            <a:r>
              <a:rPr lang="en-US" sz="2400" dirty="0" err="1"/>
              <a:t>Schomberg</a:t>
            </a:r>
            <a:r>
              <a:rPr lang="en-US" sz="2400" dirty="0"/>
              <a:t> (von </a:t>
            </a:r>
            <a:r>
              <a:rPr lang="en-US" sz="2400" dirty="0" err="1"/>
              <a:t>Schomberg</a:t>
            </a:r>
            <a:r>
              <a:rPr lang="en-US" sz="2400" dirty="0"/>
              <a:t>, R. (2011). “</a:t>
            </a:r>
            <a:r>
              <a:rPr lang="el-GR" sz="2400" dirty="0"/>
              <a:t>Προοπτικές αξιολόγησης τεχνολογίας σε ένα πλαίσιο υπεύθυνης έρευνας και καινοτομίας</a:t>
            </a:r>
            <a:r>
              <a:rPr lang="en-US" sz="2400" dirty="0"/>
              <a:t>”) </a:t>
            </a:r>
          </a:p>
          <a:p>
            <a:pPr marL="0" indent="0" algn="ctr">
              <a:buNone/>
            </a:pPr>
            <a:r>
              <a:rPr lang="en-US" i="1" dirty="0"/>
              <a:t>	“</a:t>
            </a:r>
            <a:r>
              <a:rPr lang="el-GR" i="1" dirty="0"/>
              <a:t>Μια διαφανής, </a:t>
            </a:r>
            <a:r>
              <a:rPr lang="el-GR" i="1" dirty="0" err="1"/>
              <a:t>διαδραστική</a:t>
            </a:r>
            <a:r>
              <a:rPr lang="el-GR" i="1" dirty="0"/>
              <a:t> διαδικασία μέσω της οποίας οι κοινωνικοί παράγοντες και οι καινοτόμοι ανταποκρίνονται αμοιβαία ο ένας στον άλλο με σκοπό την (ηθική) αποδοχή, τη βιωσιμότητα και την κοινωνική σκοπιμότητα της διαδικασίας καινοτομίας και των εμπορεύσιμων προϊόντων της</a:t>
            </a:r>
            <a:r>
              <a:rPr lang="en-US" i="1" dirty="0"/>
              <a:t>.” </a:t>
            </a:r>
          </a:p>
          <a:p>
            <a:pPr algn="just"/>
            <a:r>
              <a:rPr lang="el-GR" b="1" dirty="0"/>
              <a:t>Πέντε κλειδιά της</a:t>
            </a:r>
            <a:r>
              <a:rPr lang="en-US" b="1" dirty="0"/>
              <a:t> RRI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l-GR" i="1" dirty="0"/>
              <a:t>Ηθική, Επιστημονική Εκπαίδευση, Ισότητα των Φύλων, Ανοικτή Πρόσβαση και Δημόσια Δέσμευση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εκκίνησης </a:t>
            </a:r>
            <a:r>
              <a:rPr lang="en-US" dirty="0"/>
              <a:t>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BA619E-AB72-462A-BE9F-2C687DF910C4}"/>
              </a:ext>
            </a:extLst>
          </p:cNvPr>
          <p:cNvSpPr/>
          <p:nvPr/>
        </p:nvSpPr>
        <p:spPr>
          <a:xfrm>
            <a:off x="1107141" y="2005012"/>
            <a:ext cx="10878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</a:t>
            </a:r>
            <a:r>
              <a:rPr lang="el-GR" sz="2800" dirty="0"/>
              <a:t>Το πλαίσιο </a:t>
            </a:r>
            <a:r>
              <a:rPr lang="en-US" sz="2800" dirty="0"/>
              <a:t>RRI </a:t>
            </a:r>
            <a:r>
              <a:rPr lang="el-GR" sz="2800" dirty="0"/>
              <a:t>που προτάθηκε από τους </a:t>
            </a:r>
            <a:r>
              <a:rPr lang="en-US" sz="2800" dirty="0" err="1"/>
              <a:t>Stilgoe</a:t>
            </a:r>
            <a:r>
              <a:rPr lang="en-US" sz="2800" dirty="0"/>
              <a:t>, Owen </a:t>
            </a:r>
            <a:r>
              <a:rPr lang="el-GR" sz="2800" dirty="0"/>
              <a:t>και </a:t>
            </a:r>
            <a:r>
              <a:rPr lang="en-US" sz="2800" dirty="0" err="1"/>
              <a:t>Macnaghten</a:t>
            </a:r>
            <a:r>
              <a:rPr lang="en-US" sz="2800" dirty="0"/>
              <a:t> (2012): </a:t>
            </a:r>
            <a:r>
              <a:rPr lang="el-GR" sz="2800" dirty="0"/>
              <a:t>δίνει έμφαση στην προοπτική έννοια της ευθύνης εισάγοντας τέσσερις διαστάσεις</a:t>
            </a:r>
            <a:r>
              <a:rPr lang="en-US" sz="2800" dirty="0"/>
              <a:t> (AIRR)</a:t>
            </a:r>
            <a:r>
              <a:rPr lang="el-GR" sz="2800" dirty="0"/>
              <a:t>: </a:t>
            </a:r>
          </a:p>
          <a:p>
            <a:endParaRPr lang="en-US" sz="2800" dirty="0"/>
          </a:p>
          <a:p>
            <a:pPr algn="ctr"/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Πρόβλεψη/Προσδοκία, Επιστήμη &amp; Καινοτομία χωρίς Αποκλεισμούς, Αντανακλαστικότητα,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Ανταποκρισιμότητα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RRI-LEADERS </a:t>
            </a:r>
            <a:r>
              <a:rPr lang="el-GR" sz="2800" dirty="0"/>
              <a:t>πλαίσιο</a:t>
            </a:r>
            <a:r>
              <a:rPr lang="en-US" sz="2800" dirty="0"/>
              <a:t>: RRI+AIRR, </a:t>
            </a:r>
            <a:r>
              <a:rPr lang="el-GR" sz="2800" dirty="0"/>
              <a:t>το οποίο ονοματίσαμε ως προσέγγιση </a:t>
            </a:r>
            <a:r>
              <a:rPr lang="en-US" sz="2800" dirty="0"/>
              <a:t>RRI-AIRR</a:t>
            </a:r>
          </a:p>
        </p:txBody>
      </p:sp>
    </p:spTree>
    <p:extLst>
      <p:ext uri="{BB962C8B-B14F-4D97-AF65-F5344CB8AC3E}">
        <p14:creationId xmlns:p14="http://schemas.microsoft.com/office/powerpoint/2010/main" val="8778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εκκίνησης </a:t>
            </a:r>
            <a:r>
              <a:rPr lang="en-US" dirty="0"/>
              <a:t>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839"/>
            <a:ext cx="10515600" cy="39903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Περιοχές πολιτικών:</a:t>
            </a:r>
            <a:endParaRPr lang="en-US" b="1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μιας στρατηγικής εμπλοκής των ενδιαφερομένων κατά τη διάρκεια του οδικού χάρτη ενεργειακής μετάβασης»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Ενίσχυση των συστημάτων χάραξης πολιτικής που περιλαμβάνουν διαφορετικούς τρόπους εδαφικής διακυβέρνησης της στρατηγικής ενεργειακής μετάβασης.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μιας μεθοδολογίας με στόχο την ομαλή και καινοτόμο μετάβαση προς ένα εναλλακτικό αναπτυξιακό «παράδειγμα»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389895"/>
            <a:ext cx="9325255" cy="13255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Τι έχει επιτευχθεί έως σήμερα στην περιφέρεια Δυτικής Μακεδονίας από το έργο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Από τον Ιανουάριο του </a:t>
            </a:r>
            <a:r>
              <a:rPr lang="en-US" dirty="0"/>
              <a:t>2021</a:t>
            </a:r>
            <a:r>
              <a:rPr lang="el-GR" dirty="0"/>
              <a:t> που ξεκίνησε το έργο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Tx/>
              <a:buChar char="-"/>
            </a:pPr>
            <a:r>
              <a:rPr lang="el-GR" dirty="0"/>
              <a:t>Συνεντεύξεις με ενδιαφερόμενους φορείς</a:t>
            </a:r>
          </a:p>
          <a:p>
            <a:pPr algn="just">
              <a:buFontTx/>
              <a:buChar char="-"/>
            </a:pPr>
            <a:r>
              <a:rPr lang="el-GR" dirty="0"/>
              <a:t>Συμμετοχικό εργαστήριο</a:t>
            </a:r>
          </a:p>
          <a:p>
            <a:pPr algn="just">
              <a:buFontTx/>
              <a:buChar char="-"/>
            </a:pPr>
            <a:r>
              <a:rPr lang="el-GR" dirty="0"/>
              <a:t>Ανασκόπηση </a:t>
            </a:r>
            <a:r>
              <a:rPr lang="el-GR" dirty="0" err="1"/>
              <a:t>εγγρ</a:t>
            </a:r>
            <a:r>
              <a:rPr lang="en-US" dirty="0" err="1"/>
              <a:t>ά</a:t>
            </a:r>
            <a:r>
              <a:rPr lang="el-GR" dirty="0" err="1"/>
              <a:t>φων</a:t>
            </a:r>
            <a:r>
              <a:rPr lang="el-GR" dirty="0"/>
              <a:t> σε περιφερειακό και εθνικό επίπεδο</a:t>
            </a:r>
          </a:p>
          <a:p>
            <a:pPr algn="just">
              <a:buFontTx/>
              <a:buChar char="-"/>
            </a:pPr>
            <a:r>
              <a:rPr lang="el-GR" dirty="0"/>
              <a:t>Ομάδες εστίασης με ενδιαφερόμενους φορείς</a:t>
            </a:r>
          </a:p>
          <a:p>
            <a:pPr algn="just">
              <a:buFontTx/>
              <a:buChar char="-"/>
            </a:pPr>
            <a:r>
              <a:rPr lang="el-GR" dirty="0"/>
              <a:t>Αναλύσεις </a:t>
            </a:r>
            <a:r>
              <a:rPr lang="en-US" dirty="0"/>
              <a:t>SWOT </a:t>
            </a:r>
            <a:r>
              <a:rPr lang="el-GR" dirty="0"/>
              <a:t>και </a:t>
            </a:r>
            <a:r>
              <a:rPr lang="en-US" dirty="0"/>
              <a:t>TOWS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BA619E-AB72-462A-BE9F-2C687DF910C4}"/>
              </a:ext>
            </a:extLst>
          </p:cNvPr>
          <p:cNvSpPr/>
          <p:nvPr/>
        </p:nvSpPr>
        <p:spPr>
          <a:xfrm>
            <a:off x="1089212" y="2584120"/>
            <a:ext cx="10878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054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-191901"/>
            <a:ext cx="8714254" cy="1325563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l-GR" sz="4000" b="1" dirty="0"/>
              <a:t>Γενικοί στόχοι της συζήτησης της ομάδας εστίασης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5012"/>
            <a:ext cx="10515600" cy="4351338"/>
          </a:xfrm>
        </p:spPr>
        <p:txBody>
          <a:bodyPr/>
          <a:lstStyle/>
          <a:p>
            <a:pPr lvl="0" algn="just"/>
            <a:r>
              <a:rPr lang="el-GR" dirty="0"/>
              <a:t>Να σκιαγραφηθεί ένα όραμα για την ανάπτυξη των επιλεγμένων τομέων πολιτικής έως το 2030/2050.</a:t>
            </a:r>
          </a:p>
          <a:p>
            <a:pPr lvl="0" algn="just"/>
            <a:r>
              <a:rPr lang="el-GR" dirty="0"/>
              <a:t>Να διαπιστωθεί η συνάφεια των κλειδιών </a:t>
            </a:r>
            <a:r>
              <a:rPr lang="en-GB" dirty="0"/>
              <a:t>RRI </a:t>
            </a:r>
            <a:r>
              <a:rPr lang="el-GR" dirty="0"/>
              <a:t>και των διαστάσεων </a:t>
            </a:r>
            <a:r>
              <a:rPr lang="en-GB" dirty="0"/>
              <a:t>AIRR </a:t>
            </a:r>
            <a:r>
              <a:rPr lang="el-GR" dirty="0"/>
              <a:t>με τη μακροπρόθεσμη ανάπτυξη στους επιλεγμένους τομείς πολιτικής στις συμμετέχουσες περιοχές.</a:t>
            </a:r>
          </a:p>
          <a:p>
            <a:pPr lvl="0" algn="just"/>
            <a:r>
              <a:rPr lang="el-GR" dirty="0"/>
              <a:t>Να προσδιοριστούν οι στρατηγικές προτεραιότητες για την ενσωμάτωση των κλειδιών </a:t>
            </a:r>
            <a:r>
              <a:rPr lang="en-GB" dirty="0"/>
              <a:t>RRI </a:t>
            </a:r>
            <a:r>
              <a:rPr lang="el-GR" dirty="0"/>
              <a:t>και των διαστάσεων </a:t>
            </a:r>
            <a:r>
              <a:rPr lang="en-GB" dirty="0"/>
              <a:t>AIRR </a:t>
            </a:r>
            <a:r>
              <a:rPr lang="el-GR" dirty="0"/>
              <a:t>στους 3 επιλεγμένους τομέα πολιτικής για την Περιφέρεια Δυτικής Μακεδονίας.</a:t>
            </a:r>
            <a:r>
              <a:rPr lang="en-GB" b="1" dirty="0"/>
              <a:t>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-191901"/>
            <a:ext cx="8714254" cy="1325563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l-GR" sz="4000" b="1" dirty="0"/>
              <a:t>Βασικά συμπεράσματα της μελέτης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buAutoNum type="arabicPeriod"/>
            </a:pPr>
            <a:r>
              <a:rPr lang="el-GR" dirty="0"/>
              <a:t>Τα κλειδιά </a:t>
            </a:r>
            <a:r>
              <a:rPr lang="en-US" dirty="0"/>
              <a:t>RRI </a:t>
            </a:r>
            <a:r>
              <a:rPr lang="el-GR" dirty="0"/>
              <a:t>και οι διαστάσεις </a:t>
            </a:r>
            <a:r>
              <a:rPr lang="en-US" dirty="0"/>
              <a:t>AIRR </a:t>
            </a:r>
            <a:r>
              <a:rPr lang="el-GR" dirty="0"/>
              <a:t>που χρησιμοποιούνται περισσότερο από τους φορείς της Περιφέρειας είναι: </a:t>
            </a:r>
          </a:p>
          <a:p>
            <a:pPr algn="just"/>
            <a:r>
              <a:rPr lang="el-GR" dirty="0"/>
              <a:t>Ανοικτή Πρόσβαση </a:t>
            </a:r>
          </a:p>
          <a:p>
            <a:pPr algn="just"/>
            <a:r>
              <a:rPr lang="el-GR" dirty="0"/>
              <a:t>Δημόσια Δέσμευση </a:t>
            </a:r>
          </a:p>
          <a:p>
            <a:pPr algn="just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Επιστήμη &amp; Καινοτομία χωρίς Αποκλεισμούς</a:t>
            </a:r>
            <a:endParaRPr lang="el-GR" dirty="0"/>
          </a:p>
          <a:p>
            <a:pPr algn="just"/>
            <a:r>
              <a:rPr lang="el-GR" dirty="0"/>
              <a:t>Προληπτική Διακυβέρνηση</a:t>
            </a:r>
          </a:p>
          <a:p>
            <a:pPr marL="0" indent="0" algn="just">
              <a:buNone/>
            </a:pPr>
            <a:r>
              <a:rPr lang="en-GB" b="1" dirty="0"/>
              <a:t>	</a:t>
            </a:r>
            <a:endParaRPr lang="el-GR" b="1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l-GR" dirty="0"/>
              <a:t>Τα κλειδιά </a:t>
            </a:r>
            <a:r>
              <a:rPr lang="en-US" dirty="0"/>
              <a:t>RRI </a:t>
            </a:r>
            <a:r>
              <a:rPr lang="el-GR" dirty="0"/>
              <a:t>και οι διαστάσεις </a:t>
            </a:r>
            <a:r>
              <a:rPr lang="en-US" dirty="0"/>
              <a:t>AIRR </a:t>
            </a:r>
            <a:r>
              <a:rPr lang="el-GR" dirty="0"/>
              <a:t> που δεν εντοπίστηκαν στην Περιφέρεια είναι:</a:t>
            </a:r>
          </a:p>
          <a:p>
            <a:pPr algn="just"/>
            <a:r>
              <a:rPr lang="el-GR" dirty="0"/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Αντανακλαστικότητα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Επιστημονική εκπαίδευση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1276</Words>
  <Application>Microsoft Macintosh PowerPoint</Application>
  <PresentationFormat>Ευρεία οθόνη</PresentationFormat>
  <Paragraphs>141</Paragraphs>
  <Slides>17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ΣΥΝΕΡΓΑΤΙΚΟ ΣΧΗΜΑ RRI-LEADERS</vt:lpstr>
      <vt:lpstr>ΚΥΡΙΟΙ ΣΤΟΧΟΙ </vt:lpstr>
      <vt:lpstr>Σημείο εκκίνησης (1/3)</vt:lpstr>
      <vt:lpstr>Σημείο εκκίνησης (2/3)</vt:lpstr>
      <vt:lpstr>Σημείο εκκίνησης (3/3)</vt:lpstr>
      <vt:lpstr>Τι έχει επιτευχθεί έως σήμερα στην περιφέρεια Δυτικής Μακεδονίας από το έργο</vt:lpstr>
      <vt:lpstr>  Γενικοί στόχοι της συζήτησης της ομάδας εστίασης</vt:lpstr>
      <vt:lpstr>  Βασικά συμπεράσματα της μελέτης</vt:lpstr>
      <vt:lpstr>Ανάλυση SWOT – εντοπισμός δυνατοτήτων και αδυναμιών</vt:lpstr>
      <vt:lpstr>Ανάλυση SWOT – εντοπισμός ευκαιριών και απειλών</vt:lpstr>
      <vt:lpstr>Ανάλυση TOWS – αντιστοίχιση απειλών, ευκαιριών, αδυναμιών και δυνατών σημείων</vt:lpstr>
      <vt:lpstr>Ανάλυση TOWS – αντιστοίχιση απειλών, ευκαιριών, αδυναμιών και δυνατών σημείων </vt:lpstr>
      <vt:lpstr>Ανάλυση TOWS – αντιστοίχιση απειλών, ευκαιριών, αδυναμιών και δυνατών σημείων </vt:lpstr>
      <vt:lpstr>Ερωτήσεις για συζήτηση</vt:lpstr>
      <vt:lpstr>Ερωτήσεις για συζήτηση</vt:lpstr>
      <vt:lpstr>Παρουσίαση του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Zoya Damianova</dc:creator>
  <cp:lastModifiedBy>ΕΛΠΙΔΑ ΣΑΜΑΡΑ</cp:lastModifiedBy>
  <cp:revision>93</cp:revision>
  <dcterms:created xsi:type="dcterms:W3CDTF">2021-01-14T14:55:15Z</dcterms:created>
  <dcterms:modified xsi:type="dcterms:W3CDTF">2021-11-05T10:53:45Z</dcterms:modified>
</cp:coreProperties>
</file>